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DD5FBC2-44FC-4088-AB1A-CE8A0E4CFF12}">
  <a:tblStyle styleId="{DDD5FBC2-44FC-4088-AB1A-CE8A0E4CFF1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0d34e4566a_0_1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0d34e4566a_0_1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0d34e4566a_0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10d34e4566a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0d34e4566a_0_1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0d34e4566a_0_1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0d34e4566a_0_1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0d34e4566a_0_1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7fd6f39269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7fd6f39269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0d34e4566a_0_1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0d34e4566a_0_1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0d34e4566a_0_1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10d34e4566a_0_1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0d34e4566a_0_1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10d34e4566a_0_1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0d34e4566a_0_1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0d34e4566a_0_1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0d34e4566a_0_1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0d34e4566a_0_1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0d34e4566a_0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10d34e4566a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0d34e4566a_0_1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0d34e4566a_0_1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fe64019c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fe64019c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fe64019ce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fe64019ce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7fd6f39269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7fd6f39269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0d34e4566a_0_1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0d34e4566a_0_1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74c1d6f27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74c1d6f27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a:t>
            </a:r>
            <a:endParaRPr i="1" sz="1000">
              <a:latin typeface="Roboto"/>
              <a:ea typeface="Roboto"/>
              <a:cs typeface="Roboto"/>
              <a:sym typeface="Roboto"/>
            </a:endParaRPr>
          </a:p>
          <a:p>
            <a:pPr indent="0" lvl="0" marL="0" rtl="0" algn="l">
              <a:spcBef>
                <a:spcPts val="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rPr i="1" lang="en" sz="1000">
                <a:latin typeface="Roboto"/>
                <a:ea typeface="Roboto"/>
                <a:cs typeface="Roboto"/>
                <a:sym typeface="Roboto"/>
              </a:rPr>
              <a:t>Image source: AdobeStock_56885471</a:t>
            </a:r>
            <a:endParaRPr i="1" sz="1000">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0d34e4566a_0_1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0d34e4566a_0_1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0d3696ff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0d3696ff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0d3696ff6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0d3696ff6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0d3696ff6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0d3696ff6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0d3696ff6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10d3696ff6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0d34e4566a_0_1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0d34e4566a_0_1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0d3696ff6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0d3696ff6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0d3696ff6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10d3696ff6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0d3696ff6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10d3696ff6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74c1d6f27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74c1d6f27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lnSpc>
                <a:spcPct val="115000"/>
              </a:lnSpc>
              <a:spcBef>
                <a:spcPts val="24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0d3696ff6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10d3696ff6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0d3696ff6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0d3696ff6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0d3696ff6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0d3696ff6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0d3696ff6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0d3696ff6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74c1d6f27e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74c1d6f27e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10d3696ff67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10d3696ff67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0d34e4566a_0_1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0d34e4566a_0_1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0d34e4566a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0d34e4566a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0d34e4566a_0_1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10d34e4566a_0_1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0d34e4566a_0_1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0d34e4566a_0_1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0d34e4566a_0_1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0d34e4566a_0_1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0d34e4566a_0_1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0d34e4566a_0_1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4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 Id="rId4" Type="http://schemas.openxmlformats.org/officeDocument/2006/relationships/image" Target="../media/image9.png"/><Relationship Id="rId11" Type="http://schemas.openxmlformats.org/officeDocument/2006/relationships/image" Target="../media/image28.png"/><Relationship Id="rId10" Type="http://schemas.openxmlformats.org/officeDocument/2006/relationships/image" Target="../media/image21.png"/><Relationship Id="rId9" Type="http://schemas.openxmlformats.org/officeDocument/2006/relationships/image" Target="../media/image18.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20.png"/><Relationship Id="rId8"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4.png"/><Relationship Id="rId4" Type="http://schemas.openxmlformats.org/officeDocument/2006/relationships/image" Target="../media/image5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0.png"/><Relationship Id="rId4" Type="http://schemas.openxmlformats.org/officeDocument/2006/relationships/image" Target="../media/image2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4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2" name="Google Shape;12;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3" name="Google Shape;13;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 name="Google Shape;14;p2"/>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15" name="Google Shape;15;p2"/>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59" name="Shape 59"/>
        <p:cNvGrpSpPr/>
        <p:nvPr/>
      </p:nvGrpSpPr>
      <p:grpSpPr>
        <a:xfrm>
          <a:off x="0" y="0"/>
          <a:ext cx="0" cy="0"/>
          <a:chOff x="0" y="0"/>
          <a:chExt cx="0" cy="0"/>
        </a:xfrm>
      </p:grpSpPr>
      <p:pic>
        <p:nvPicPr>
          <p:cNvPr id="60" name="Google Shape;60;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 name="Google Shape;61;p1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 name="Google Shape;62;p1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63" name="Google Shape;63;p1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64" name="Google Shape;64;p11"/>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65" name="Google Shape;65;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66" name="Shape 66"/>
        <p:cNvGrpSpPr/>
        <p:nvPr/>
      </p:nvGrpSpPr>
      <p:grpSpPr>
        <a:xfrm>
          <a:off x="0" y="0"/>
          <a:ext cx="0" cy="0"/>
          <a:chOff x="0" y="0"/>
          <a:chExt cx="0" cy="0"/>
        </a:xfrm>
      </p:grpSpPr>
      <p:pic>
        <p:nvPicPr>
          <p:cNvPr id="67" name="Google Shape;67;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8" name="Google Shape;68;p1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69" name="Google Shape;69;p12"/>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70" name="Google Shape;70;p1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71" name="Google Shape;71;p1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2" name="Google Shape;72;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73"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13"/>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77" name="Google Shape;77;p1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78" name="Google Shape;78;p13"/>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9" name="Google Shape;79;p1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80" name="Google Shape;80;p13"/>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81" name="Google Shape;81;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82" name="Shape 82"/>
        <p:cNvGrpSpPr/>
        <p:nvPr/>
      </p:nvGrpSpPr>
      <p:grpSpPr>
        <a:xfrm>
          <a:off x="0" y="0"/>
          <a:ext cx="0" cy="0"/>
          <a:chOff x="0" y="0"/>
          <a:chExt cx="0" cy="0"/>
        </a:xfrm>
      </p:grpSpPr>
      <p:pic>
        <p:nvPicPr>
          <p:cNvPr id="83" name="Google Shape;8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 name="Google Shape;84;p14"/>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86" name="Google Shape;86;p1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87" name="Google Shape;87;p14"/>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88" name="Google Shape;88;p14"/>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89" name="Google Shape;89;p14"/>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90" name="Google Shape;90;p14"/>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91" name="Google Shape;91;p14"/>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92" name="Google Shape;92;p14"/>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93" name="Google Shape;93;p14"/>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94" name="Google Shape;94;p14"/>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95" name="Google Shape;95;p14"/>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96" name="Google Shape;96;p14"/>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97" name="Google Shape;97;p14"/>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98" name="Google Shape;98;p14"/>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99" name="Google Shape;99;p14"/>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00" name="Google Shape;100;p14"/>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01" name="Google Shape;101;p14"/>
          <p:cNvGrpSpPr/>
          <p:nvPr/>
        </p:nvGrpSpPr>
        <p:grpSpPr>
          <a:xfrm>
            <a:off x="4519000" y="3821425"/>
            <a:ext cx="420900" cy="912575"/>
            <a:chOff x="4680988" y="3981725"/>
            <a:chExt cx="420900" cy="912575"/>
          </a:xfrm>
        </p:grpSpPr>
        <p:pic>
          <p:nvPicPr>
            <p:cNvPr id="102" name="Google Shape;102;p14"/>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03" name="Google Shape;103;p14"/>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04" name="Google Shape;104;p1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5" name="Google Shape;105;p1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06" name="Google Shape;106;p14"/>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07" name="Google Shape;107;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08" name="Shape 108"/>
        <p:cNvGrpSpPr/>
        <p:nvPr/>
      </p:nvGrpSpPr>
      <p:grpSpPr>
        <a:xfrm>
          <a:off x="0" y="0"/>
          <a:ext cx="0" cy="0"/>
          <a:chOff x="0" y="0"/>
          <a:chExt cx="0" cy="0"/>
        </a:xfrm>
      </p:grpSpPr>
      <p:pic>
        <p:nvPicPr>
          <p:cNvPr id="109" name="Google Shape;109;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 name="Google Shape;110;p15"/>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1" name="Google Shape;111;p15"/>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4" name="Google Shape;114;p1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5" name="Google Shape;115;p1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16" name="Google Shape;116;p15"/>
          <p:cNvGrpSpPr/>
          <p:nvPr/>
        </p:nvGrpSpPr>
        <p:grpSpPr>
          <a:xfrm>
            <a:off x="4732975" y="426900"/>
            <a:ext cx="3984300" cy="1538339"/>
            <a:chOff x="4623475" y="424050"/>
            <a:chExt cx="3984300" cy="1538339"/>
          </a:xfrm>
        </p:grpSpPr>
        <p:sp>
          <p:nvSpPr>
            <p:cNvPr id="117" name="Google Shape;117;p15"/>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18" name="Google Shape;118;p15"/>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20" name="Google Shape;120;p15"/>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21" name="Google Shape;121;p15"/>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22" name="Google Shape;122;p15"/>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23" name="Google Shape;123;p15"/>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24" name="Google Shape;124;p15"/>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25" name="Google Shape;125;p15"/>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27" name="Shape 127"/>
        <p:cNvGrpSpPr/>
        <p:nvPr/>
      </p:nvGrpSpPr>
      <p:grpSpPr>
        <a:xfrm>
          <a:off x="0" y="0"/>
          <a:ext cx="0" cy="0"/>
          <a:chOff x="0" y="0"/>
          <a:chExt cx="0" cy="0"/>
        </a:xfrm>
      </p:grpSpPr>
      <p:sp>
        <p:nvSpPr>
          <p:cNvPr id="128" name="Google Shape;128;p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 name="Google Shape;130;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1" name="Google Shape;131;p16"/>
          <p:cNvGraphicFramePr/>
          <p:nvPr/>
        </p:nvGraphicFramePr>
        <p:xfrm>
          <a:off x="358300" y="1181050"/>
          <a:ext cx="3000000" cy="3000000"/>
        </p:xfrm>
        <a:graphic>
          <a:graphicData uri="http://schemas.openxmlformats.org/drawingml/2006/table">
            <a:tbl>
              <a:tblPr>
                <a:noFill/>
                <a:tableStyleId>{DDD5FBC2-44FC-4088-AB1A-CE8A0E4CFF12}</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32" name="Google Shape;132;p1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33" name="Google Shape;133;p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34" name="Shape 134"/>
        <p:cNvGrpSpPr/>
        <p:nvPr/>
      </p:nvGrpSpPr>
      <p:grpSpPr>
        <a:xfrm>
          <a:off x="0" y="0"/>
          <a:ext cx="0" cy="0"/>
          <a:chOff x="0" y="0"/>
          <a:chExt cx="0" cy="0"/>
        </a:xfrm>
      </p:grpSpPr>
      <p:cxnSp>
        <p:nvCxnSpPr>
          <p:cNvPr id="135" name="Google Shape;135;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6" name="Google Shape;13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7" name="Google Shape;137;p17"/>
          <p:cNvGraphicFramePr/>
          <p:nvPr/>
        </p:nvGraphicFramePr>
        <p:xfrm>
          <a:off x="358300" y="876250"/>
          <a:ext cx="3000000" cy="3000000"/>
        </p:xfrm>
        <a:graphic>
          <a:graphicData uri="http://schemas.openxmlformats.org/drawingml/2006/table">
            <a:tbl>
              <a:tblPr>
                <a:noFill/>
                <a:tableStyleId>{DDD5FBC2-44FC-4088-AB1A-CE8A0E4CFF12}</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38" name="Google Shape;138;p1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39" name="Google Shape;13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40" name="Shape 140"/>
        <p:cNvGrpSpPr/>
        <p:nvPr/>
      </p:nvGrpSpPr>
      <p:grpSpPr>
        <a:xfrm>
          <a:off x="0" y="0"/>
          <a:ext cx="0" cy="0"/>
          <a:chOff x="0" y="0"/>
          <a:chExt cx="0" cy="0"/>
        </a:xfrm>
      </p:grpSpPr>
      <p:pic>
        <p:nvPicPr>
          <p:cNvPr id="141" name="Google Shape;14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2" name="Google Shape;142;p1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4" name="Google Shape;144;p1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5" name="Google Shape;145;p18"/>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6" name="Google Shape;146;p18"/>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47" name="Google Shape;147;p18"/>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48" name="Google Shape;148;p18"/>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49" name="Google Shape;149;p18"/>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50" name="Google Shape;15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151" name="Shape 151"/>
        <p:cNvGrpSpPr/>
        <p:nvPr/>
      </p:nvGrpSpPr>
      <p:grpSpPr>
        <a:xfrm>
          <a:off x="0" y="0"/>
          <a:ext cx="0" cy="0"/>
          <a:chOff x="0" y="0"/>
          <a:chExt cx="0" cy="0"/>
        </a:xfrm>
      </p:grpSpPr>
      <p:sp>
        <p:nvSpPr>
          <p:cNvPr id="152" name="Google Shape;152;p19"/>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53" name="Google Shape;153;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 name="Google Shape;155;p1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56" name="Google Shape;156;p1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57" name="Google Shape;157;p1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58" name="Google Shape;158;p19"/>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59" name="Google Shape;159;p19"/>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0" name="Google Shape;160;p1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61" name="Google Shape;161;p19"/>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62" name="Google Shape;162;p19"/>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64" name="Google Shape;164;p19"/>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65" name="Google Shape;165;p19"/>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66" name="Google Shape;166;p19"/>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67" name="Google Shape;167;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168" name="Shape 168"/>
        <p:cNvGrpSpPr/>
        <p:nvPr/>
      </p:nvGrpSpPr>
      <p:grpSpPr>
        <a:xfrm>
          <a:off x="0" y="0"/>
          <a:ext cx="0" cy="0"/>
          <a:chOff x="0" y="0"/>
          <a:chExt cx="0" cy="0"/>
        </a:xfrm>
      </p:grpSpPr>
      <p:cxnSp>
        <p:nvCxnSpPr>
          <p:cNvPr id="169" name="Google Shape;169;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71" name="Google Shape;171;p2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72" name="Google Shape;172;p2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73" name="Google Shape;173;p2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4" name="Google Shape;174;p2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75" name="Google Shape;175;p2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7" name="Google Shape;177;p2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79" name="Google Shape;179;p2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1" name="Google Shape;181;p2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2" name="Google Shape;182;p20"/>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 name="Google Shape;183;p20"/>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4" name="Google Shape;184;p20"/>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5" name="Google Shape;185;p20"/>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 name="Google Shape;19;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 name="Google Shape;20;p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186" name="Shape 186"/>
        <p:cNvGrpSpPr/>
        <p:nvPr/>
      </p:nvGrpSpPr>
      <p:grpSpPr>
        <a:xfrm>
          <a:off x="0" y="0"/>
          <a:ext cx="0" cy="0"/>
          <a:chOff x="0" y="0"/>
          <a:chExt cx="0" cy="0"/>
        </a:xfrm>
      </p:grpSpPr>
      <p:pic>
        <p:nvPicPr>
          <p:cNvPr id="187" name="Google Shape;187;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8" name="Google Shape;188;p2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0" name="Google Shape;190;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1" name="Google Shape;191;p2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2" name="Google Shape;192;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93" name="Google Shape;193;p2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94" name="Google Shape;194;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195" name="Shape 195"/>
        <p:cNvGrpSpPr/>
        <p:nvPr/>
      </p:nvGrpSpPr>
      <p:grpSpPr>
        <a:xfrm>
          <a:off x="0" y="0"/>
          <a:ext cx="0" cy="0"/>
          <a:chOff x="0" y="0"/>
          <a:chExt cx="0" cy="0"/>
        </a:xfrm>
      </p:grpSpPr>
      <p:pic>
        <p:nvPicPr>
          <p:cNvPr id="196" name="Google Shape;196;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97" name="Google Shape;197;p2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98" name="Google Shape;198;p2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99" name="Google Shape;19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00" name="Shape 200"/>
        <p:cNvGrpSpPr/>
        <p:nvPr/>
      </p:nvGrpSpPr>
      <p:grpSpPr>
        <a:xfrm>
          <a:off x="0" y="0"/>
          <a:ext cx="0" cy="0"/>
          <a:chOff x="0" y="0"/>
          <a:chExt cx="0" cy="0"/>
        </a:xfrm>
      </p:grpSpPr>
      <p:pic>
        <p:nvPicPr>
          <p:cNvPr id="201" name="Google Shape;20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2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03" name="Google Shape;203;p2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2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05" name="Google Shape;205;p2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06" name="Google Shape;206;p2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07" name="Google Shape;207;p2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08" name="Google Shape;208;p2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09" name="Google Shape;20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10" name="Shape 210"/>
        <p:cNvGrpSpPr/>
        <p:nvPr/>
      </p:nvGrpSpPr>
      <p:grpSpPr>
        <a:xfrm>
          <a:off x="0" y="0"/>
          <a:ext cx="0" cy="0"/>
          <a:chOff x="0" y="0"/>
          <a:chExt cx="0" cy="0"/>
        </a:xfrm>
      </p:grpSpPr>
      <p:pic>
        <p:nvPicPr>
          <p:cNvPr id="211" name="Google Shape;21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2" name="Google Shape;212;p2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13" name="Google Shape;213;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14" name="Google Shape;214;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5" name="Google Shape;21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16" name="Google Shape;216;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17" name="Google Shape;217;p24"/>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24"/>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19" name="Shape 219"/>
        <p:cNvGrpSpPr/>
        <p:nvPr/>
      </p:nvGrpSpPr>
      <p:grpSpPr>
        <a:xfrm>
          <a:off x="0" y="0"/>
          <a:ext cx="0" cy="0"/>
          <a:chOff x="0" y="0"/>
          <a:chExt cx="0" cy="0"/>
        </a:xfrm>
      </p:grpSpPr>
      <p:pic>
        <p:nvPicPr>
          <p:cNvPr id="220" name="Google Shape;220;p2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21" name="Google Shape;221;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 name="Google Shape;222;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3" name="Google Shape;223;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5" name="Google Shape;225;p25"/>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6" name="Google Shape;226;p25"/>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7" name="Google Shape;227;p25"/>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8" name="Google Shape;228;p2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_6">
    <p:spTree>
      <p:nvGrpSpPr>
        <p:cNvPr id="229" name="Shape 229"/>
        <p:cNvGrpSpPr/>
        <p:nvPr/>
      </p:nvGrpSpPr>
      <p:grpSpPr>
        <a:xfrm>
          <a:off x="0" y="0"/>
          <a:ext cx="0" cy="0"/>
          <a:chOff x="0" y="0"/>
          <a:chExt cx="0" cy="0"/>
        </a:xfrm>
      </p:grpSpPr>
      <p:sp>
        <p:nvSpPr>
          <p:cNvPr id="230" name="Google Shape;230;p2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 name="Google Shape;232;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33" name="Google Shape;233;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35" name="Google Shape;235;p26"/>
          <p:cNvGrpSpPr/>
          <p:nvPr/>
        </p:nvGrpSpPr>
        <p:grpSpPr>
          <a:xfrm>
            <a:off x="457200" y="1378813"/>
            <a:ext cx="776889" cy="621300"/>
            <a:chOff x="457200" y="1378813"/>
            <a:chExt cx="776889" cy="621300"/>
          </a:xfrm>
        </p:grpSpPr>
        <p:sp>
          <p:nvSpPr>
            <p:cNvPr id="236" name="Google Shape;236;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7" name="Google Shape;237;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38" name="Google Shape;238;p26"/>
          <p:cNvGrpSpPr/>
          <p:nvPr/>
        </p:nvGrpSpPr>
        <p:grpSpPr>
          <a:xfrm>
            <a:off x="457200" y="2228725"/>
            <a:ext cx="776889" cy="621300"/>
            <a:chOff x="457200" y="1378813"/>
            <a:chExt cx="776889" cy="621300"/>
          </a:xfrm>
        </p:grpSpPr>
        <p:sp>
          <p:nvSpPr>
            <p:cNvPr id="239" name="Google Shape;239;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0" name="Google Shape;240;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41" name="Google Shape;241;p26"/>
          <p:cNvGrpSpPr/>
          <p:nvPr/>
        </p:nvGrpSpPr>
        <p:grpSpPr>
          <a:xfrm>
            <a:off x="457200" y="3073850"/>
            <a:ext cx="776889" cy="621300"/>
            <a:chOff x="457200" y="1378813"/>
            <a:chExt cx="776889" cy="621300"/>
          </a:xfrm>
        </p:grpSpPr>
        <p:sp>
          <p:nvSpPr>
            <p:cNvPr id="242" name="Google Shape;242;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3" name="Google Shape;243;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44" name="Google Shape;244;p26"/>
          <p:cNvGrpSpPr/>
          <p:nvPr/>
        </p:nvGrpSpPr>
        <p:grpSpPr>
          <a:xfrm>
            <a:off x="457200" y="3923750"/>
            <a:ext cx="776889" cy="621300"/>
            <a:chOff x="457200" y="1378813"/>
            <a:chExt cx="776889" cy="621300"/>
          </a:xfrm>
        </p:grpSpPr>
        <p:sp>
          <p:nvSpPr>
            <p:cNvPr id="245" name="Google Shape;245;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6" name="Google Shape;246;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47" name="Google Shape;247;p2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8" name="Google Shape;248;p2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2" name="Google Shape;252;p2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3" name="Google Shape;253;p26"/>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4" name="Google Shape;254;p2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_2">
    <p:spTree>
      <p:nvGrpSpPr>
        <p:cNvPr id="255" name="Shape 255"/>
        <p:cNvGrpSpPr/>
        <p:nvPr/>
      </p:nvGrpSpPr>
      <p:grpSpPr>
        <a:xfrm>
          <a:off x="0" y="0"/>
          <a:ext cx="0" cy="0"/>
          <a:chOff x="0" y="0"/>
          <a:chExt cx="0" cy="0"/>
        </a:xfrm>
      </p:grpSpPr>
      <p:sp>
        <p:nvSpPr>
          <p:cNvPr id="256" name="Google Shape;256;p2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59" name="Google Shape;259;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61" name="Google Shape;261;p27"/>
          <p:cNvGrpSpPr/>
          <p:nvPr/>
        </p:nvGrpSpPr>
        <p:grpSpPr>
          <a:xfrm>
            <a:off x="457200" y="1378813"/>
            <a:ext cx="776889" cy="621300"/>
            <a:chOff x="457200" y="1378813"/>
            <a:chExt cx="776889" cy="621300"/>
          </a:xfrm>
        </p:grpSpPr>
        <p:sp>
          <p:nvSpPr>
            <p:cNvPr id="262" name="Google Shape;262;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3" name="Google Shape;263;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4" name="Google Shape;264;p27"/>
          <p:cNvGrpSpPr/>
          <p:nvPr/>
        </p:nvGrpSpPr>
        <p:grpSpPr>
          <a:xfrm>
            <a:off x="457200" y="2228725"/>
            <a:ext cx="776889" cy="621300"/>
            <a:chOff x="457200" y="1378813"/>
            <a:chExt cx="776889" cy="621300"/>
          </a:xfrm>
        </p:grpSpPr>
        <p:sp>
          <p:nvSpPr>
            <p:cNvPr id="265" name="Google Shape;265;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6" name="Google Shape;266;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7" name="Google Shape;267;p27"/>
          <p:cNvGrpSpPr/>
          <p:nvPr/>
        </p:nvGrpSpPr>
        <p:grpSpPr>
          <a:xfrm>
            <a:off x="457200" y="3073850"/>
            <a:ext cx="776889" cy="621300"/>
            <a:chOff x="457200" y="1378813"/>
            <a:chExt cx="776889" cy="621300"/>
          </a:xfrm>
        </p:grpSpPr>
        <p:sp>
          <p:nvSpPr>
            <p:cNvPr id="268" name="Google Shape;268;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9" name="Google Shape;269;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70" name="Google Shape;270;p2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1" name="Google Shape;271;p2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4" name="Google Shape;274;p2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5" name="Google Shape;275;p2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76" name="Shape 276"/>
        <p:cNvGrpSpPr/>
        <p:nvPr/>
      </p:nvGrpSpPr>
      <p:grpSpPr>
        <a:xfrm>
          <a:off x="0" y="0"/>
          <a:ext cx="0" cy="0"/>
          <a:chOff x="0" y="0"/>
          <a:chExt cx="0" cy="0"/>
        </a:xfrm>
      </p:grpSpPr>
      <p:sp>
        <p:nvSpPr>
          <p:cNvPr id="277" name="Google Shape;277;p2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0" name="Google Shape;280;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2" name="Google Shape;282;p28"/>
          <p:cNvGrpSpPr/>
          <p:nvPr/>
        </p:nvGrpSpPr>
        <p:grpSpPr>
          <a:xfrm>
            <a:off x="457200" y="1300225"/>
            <a:ext cx="776889" cy="621300"/>
            <a:chOff x="457200" y="1378813"/>
            <a:chExt cx="776889" cy="621300"/>
          </a:xfrm>
        </p:grpSpPr>
        <p:sp>
          <p:nvSpPr>
            <p:cNvPr id="283" name="Google Shape;283;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84" name="Google Shape;284;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8"/>
          <p:cNvGrpSpPr/>
          <p:nvPr/>
        </p:nvGrpSpPr>
        <p:grpSpPr>
          <a:xfrm>
            <a:off x="457200" y="2000125"/>
            <a:ext cx="776889" cy="621300"/>
            <a:chOff x="457200" y="1378813"/>
            <a:chExt cx="776889" cy="621300"/>
          </a:xfrm>
        </p:grpSpPr>
        <p:sp>
          <p:nvSpPr>
            <p:cNvPr id="286" name="Google Shape;286;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87" name="Google Shape;287;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8"/>
          <p:cNvGrpSpPr/>
          <p:nvPr/>
        </p:nvGrpSpPr>
        <p:grpSpPr>
          <a:xfrm>
            <a:off x="457200" y="2692850"/>
            <a:ext cx="776889" cy="621300"/>
            <a:chOff x="457200" y="1378813"/>
            <a:chExt cx="776889" cy="621300"/>
          </a:xfrm>
        </p:grpSpPr>
        <p:sp>
          <p:nvSpPr>
            <p:cNvPr id="289" name="Google Shape;289;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90" name="Google Shape;290;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8"/>
          <p:cNvGrpSpPr/>
          <p:nvPr/>
        </p:nvGrpSpPr>
        <p:grpSpPr>
          <a:xfrm>
            <a:off x="457200" y="3390350"/>
            <a:ext cx="776889" cy="621300"/>
            <a:chOff x="457200" y="1378813"/>
            <a:chExt cx="776889" cy="621300"/>
          </a:xfrm>
        </p:grpSpPr>
        <p:sp>
          <p:nvSpPr>
            <p:cNvPr id="292" name="Google Shape;292;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293" name="Google Shape;293;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2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 name="Google Shape;299;p2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2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1" name="Google Shape;301;p28"/>
          <p:cNvGrpSpPr/>
          <p:nvPr/>
        </p:nvGrpSpPr>
        <p:grpSpPr>
          <a:xfrm>
            <a:off x="469500" y="4083075"/>
            <a:ext cx="776889" cy="621300"/>
            <a:chOff x="457200" y="1378813"/>
            <a:chExt cx="776889" cy="621300"/>
          </a:xfrm>
        </p:grpSpPr>
        <p:sp>
          <p:nvSpPr>
            <p:cNvPr id="302" name="Google Shape;302;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3" name="Google Shape;303;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2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 name="Google Shape;306;p2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_2">
    <p:spTree>
      <p:nvGrpSpPr>
        <p:cNvPr id="307" name="Shape 307"/>
        <p:cNvGrpSpPr/>
        <p:nvPr/>
      </p:nvGrpSpPr>
      <p:grpSpPr>
        <a:xfrm>
          <a:off x="0" y="0"/>
          <a:ext cx="0" cy="0"/>
          <a:chOff x="0" y="0"/>
          <a:chExt cx="0" cy="0"/>
        </a:xfrm>
      </p:grpSpPr>
      <p:sp>
        <p:nvSpPr>
          <p:cNvPr id="308" name="Google Shape;308;p2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 name="Google Shape;310;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1" name="Google Shape;311;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12" name="Google Shape;312;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13" name="Google Shape;313;p29"/>
          <p:cNvGrpSpPr/>
          <p:nvPr/>
        </p:nvGrpSpPr>
        <p:grpSpPr>
          <a:xfrm>
            <a:off x="457200" y="1237825"/>
            <a:ext cx="776900" cy="486300"/>
            <a:chOff x="457200" y="1466425"/>
            <a:chExt cx="776900" cy="486300"/>
          </a:xfrm>
        </p:grpSpPr>
        <p:sp>
          <p:nvSpPr>
            <p:cNvPr id="314" name="Google Shape;314;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5" name="Google Shape;315;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9"/>
          <p:cNvGrpSpPr/>
          <p:nvPr/>
        </p:nvGrpSpPr>
        <p:grpSpPr>
          <a:xfrm>
            <a:off x="457200" y="1828900"/>
            <a:ext cx="776900" cy="486300"/>
            <a:chOff x="457200" y="1466425"/>
            <a:chExt cx="776900" cy="486300"/>
          </a:xfrm>
        </p:grpSpPr>
        <p:sp>
          <p:nvSpPr>
            <p:cNvPr id="319" name="Google Shape;319;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0" name="Google Shape;320;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9"/>
          <p:cNvGrpSpPr/>
          <p:nvPr/>
        </p:nvGrpSpPr>
        <p:grpSpPr>
          <a:xfrm>
            <a:off x="457200" y="2419975"/>
            <a:ext cx="776900" cy="486300"/>
            <a:chOff x="457200" y="1466425"/>
            <a:chExt cx="776900" cy="486300"/>
          </a:xfrm>
        </p:grpSpPr>
        <p:sp>
          <p:nvSpPr>
            <p:cNvPr id="323" name="Google Shape;323;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24" name="Google Shape;324;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29"/>
          <p:cNvGrpSpPr/>
          <p:nvPr/>
        </p:nvGrpSpPr>
        <p:grpSpPr>
          <a:xfrm>
            <a:off x="457200" y="3011050"/>
            <a:ext cx="776900" cy="486300"/>
            <a:chOff x="457200" y="1466425"/>
            <a:chExt cx="776900" cy="486300"/>
          </a:xfrm>
        </p:grpSpPr>
        <p:sp>
          <p:nvSpPr>
            <p:cNvPr id="327" name="Google Shape;327;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28" name="Google Shape;328;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2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29"/>
          <p:cNvGrpSpPr/>
          <p:nvPr/>
        </p:nvGrpSpPr>
        <p:grpSpPr>
          <a:xfrm>
            <a:off x="457200" y="3602137"/>
            <a:ext cx="776900" cy="486300"/>
            <a:chOff x="457200" y="1466425"/>
            <a:chExt cx="776900" cy="486300"/>
          </a:xfrm>
        </p:grpSpPr>
        <p:sp>
          <p:nvSpPr>
            <p:cNvPr id="331" name="Google Shape;331;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32" name="Google Shape;332;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9"/>
          <p:cNvGrpSpPr/>
          <p:nvPr/>
        </p:nvGrpSpPr>
        <p:grpSpPr>
          <a:xfrm>
            <a:off x="457200" y="4193262"/>
            <a:ext cx="776900" cy="486300"/>
            <a:chOff x="457200" y="1466425"/>
            <a:chExt cx="776900" cy="486300"/>
          </a:xfrm>
        </p:grpSpPr>
        <p:sp>
          <p:nvSpPr>
            <p:cNvPr id="335" name="Google Shape;335;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36" name="Google Shape;336;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 name="Google Shape;338;p2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 name="Google Shape;339;p2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 name="Google Shape;341;p2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_1">
    <p:spTree>
      <p:nvGrpSpPr>
        <p:cNvPr id="343" name="Shape 343"/>
        <p:cNvGrpSpPr/>
        <p:nvPr/>
      </p:nvGrpSpPr>
      <p:grpSpPr>
        <a:xfrm>
          <a:off x="0" y="0"/>
          <a:ext cx="0" cy="0"/>
          <a:chOff x="0" y="0"/>
          <a:chExt cx="0" cy="0"/>
        </a:xfrm>
      </p:grpSpPr>
      <p:sp>
        <p:nvSpPr>
          <p:cNvPr id="344" name="Google Shape;344;p3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7" name="Google Shape;347;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48" name="Google Shape;34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9" name="Google Shape;349;p30"/>
          <p:cNvGrpSpPr/>
          <p:nvPr/>
        </p:nvGrpSpPr>
        <p:grpSpPr>
          <a:xfrm>
            <a:off x="457222" y="1149803"/>
            <a:ext cx="713194" cy="446423"/>
            <a:chOff x="457200" y="1466425"/>
            <a:chExt cx="776900" cy="486300"/>
          </a:xfrm>
        </p:grpSpPr>
        <p:sp>
          <p:nvSpPr>
            <p:cNvPr id="350" name="Google Shape;35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1" name="Google Shape;35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 name="Google Shape;353;p3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30"/>
          <p:cNvGrpSpPr/>
          <p:nvPr/>
        </p:nvGrpSpPr>
        <p:grpSpPr>
          <a:xfrm>
            <a:off x="457222" y="1672428"/>
            <a:ext cx="713194" cy="446423"/>
            <a:chOff x="457200" y="1466425"/>
            <a:chExt cx="776900" cy="486300"/>
          </a:xfrm>
        </p:grpSpPr>
        <p:sp>
          <p:nvSpPr>
            <p:cNvPr id="355" name="Google Shape;35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6" name="Google Shape;35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3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30"/>
          <p:cNvGrpSpPr/>
          <p:nvPr/>
        </p:nvGrpSpPr>
        <p:grpSpPr>
          <a:xfrm>
            <a:off x="457197" y="2195578"/>
            <a:ext cx="713194" cy="446423"/>
            <a:chOff x="457200" y="1466425"/>
            <a:chExt cx="776900" cy="486300"/>
          </a:xfrm>
        </p:grpSpPr>
        <p:sp>
          <p:nvSpPr>
            <p:cNvPr id="360" name="Google Shape;36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1" name="Google Shape;36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3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3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30"/>
          <p:cNvGrpSpPr/>
          <p:nvPr/>
        </p:nvGrpSpPr>
        <p:grpSpPr>
          <a:xfrm>
            <a:off x="457197" y="2718203"/>
            <a:ext cx="713194" cy="446423"/>
            <a:chOff x="457200" y="1466425"/>
            <a:chExt cx="776900" cy="486300"/>
          </a:xfrm>
        </p:grpSpPr>
        <p:sp>
          <p:nvSpPr>
            <p:cNvPr id="365" name="Google Shape;36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6" name="Google Shape;36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3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3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30"/>
          <p:cNvGrpSpPr/>
          <p:nvPr/>
        </p:nvGrpSpPr>
        <p:grpSpPr>
          <a:xfrm>
            <a:off x="457222" y="3240828"/>
            <a:ext cx="713194" cy="446423"/>
            <a:chOff x="457200" y="1466425"/>
            <a:chExt cx="776900" cy="486300"/>
          </a:xfrm>
        </p:grpSpPr>
        <p:sp>
          <p:nvSpPr>
            <p:cNvPr id="370" name="Google Shape;37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1" name="Google Shape;37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3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0"/>
          <p:cNvGrpSpPr/>
          <p:nvPr/>
        </p:nvGrpSpPr>
        <p:grpSpPr>
          <a:xfrm>
            <a:off x="457222" y="3763453"/>
            <a:ext cx="713194" cy="446423"/>
            <a:chOff x="457200" y="1466425"/>
            <a:chExt cx="776900" cy="486300"/>
          </a:xfrm>
        </p:grpSpPr>
        <p:sp>
          <p:nvSpPr>
            <p:cNvPr id="375" name="Google Shape;37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6" name="Google Shape;37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0"/>
          <p:cNvGrpSpPr/>
          <p:nvPr/>
        </p:nvGrpSpPr>
        <p:grpSpPr>
          <a:xfrm>
            <a:off x="457222" y="4311603"/>
            <a:ext cx="713194" cy="446423"/>
            <a:chOff x="457200" y="1466425"/>
            <a:chExt cx="776900" cy="486300"/>
          </a:xfrm>
        </p:grpSpPr>
        <p:sp>
          <p:nvSpPr>
            <p:cNvPr id="380" name="Google Shape;38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1" name="Google Shape;38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3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 name="Google Shape;23;p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 name="Google Shape;24;p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_1">
    <p:spTree>
      <p:nvGrpSpPr>
        <p:cNvPr id="384" name="Shape 384"/>
        <p:cNvGrpSpPr/>
        <p:nvPr/>
      </p:nvGrpSpPr>
      <p:grpSpPr>
        <a:xfrm>
          <a:off x="0" y="0"/>
          <a:ext cx="0" cy="0"/>
          <a:chOff x="0" y="0"/>
          <a:chExt cx="0" cy="0"/>
        </a:xfrm>
      </p:grpSpPr>
      <p:sp>
        <p:nvSpPr>
          <p:cNvPr id="385" name="Google Shape;385;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7" name="Google Shape;387;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88" name="Google Shape;388;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9" name="Google Shape;389;p3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91" name="Google Shape;391;p31"/>
          <p:cNvGrpSpPr/>
          <p:nvPr/>
        </p:nvGrpSpPr>
        <p:grpSpPr>
          <a:xfrm>
            <a:off x="457181" y="1345103"/>
            <a:ext cx="533372" cy="533480"/>
            <a:chOff x="457200" y="1378813"/>
            <a:chExt cx="695400" cy="695450"/>
          </a:xfrm>
        </p:grpSpPr>
        <p:sp>
          <p:nvSpPr>
            <p:cNvPr id="392" name="Google Shape;392;p3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93" name="Google Shape;393;p3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31"/>
          <p:cNvGrpSpPr/>
          <p:nvPr/>
        </p:nvGrpSpPr>
        <p:grpSpPr>
          <a:xfrm>
            <a:off x="3228956" y="1345103"/>
            <a:ext cx="533372" cy="533480"/>
            <a:chOff x="457200" y="1378813"/>
            <a:chExt cx="695400" cy="695450"/>
          </a:xfrm>
        </p:grpSpPr>
        <p:sp>
          <p:nvSpPr>
            <p:cNvPr id="395" name="Google Shape;395;p3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96" name="Google Shape;396;p3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97" name="Google Shape;397;p3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99" name="Google Shape;399;p31"/>
          <p:cNvGrpSpPr/>
          <p:nvPr/>
        </p:nvGrpSpPr>
        <p:grpSpPr>
          <a:xfrm>
            <a:off x="6134081" y="1345853"/>
            <a:ext cx="533372" cy="533480"/>
            <a:chOff x="457200" y="1378813"/>
            <a:chExt cx="695400" cy="695450"/>
          </a:xfrm>
        </p:grpSpPr>
        <p:sp>
          <p:nvSpPr>
            <p:cNvPr id="400" name="Google Shape;400;p3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01" name="Google Shape;401;p3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02" name="Google Shape;402;p3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04" name="Google Shape;404;p3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_1">
    <p:spTree>
      <p:nvGrpSpPr>
        <p:cNvPr id="405" name="Shape 405"/>
        <p:cNvGrpSpPr/>
        <p:nvPr/>
      </p:nvGrpSpPr>
      <p:grpSpPr>
        <a:xfrm>
          <a:off x="0" y="0"/>
          <a:ext cx="0" cy="0"/>
          <a:chOff x="0" y="0"/>
          <a:chExt cx="0" cy="0"/>
        </a:xfrm>
      </p:grpSpPr>
      <p:sp>
        <p:nvSpPr>
          <p:cNvPr id="406" name="Google Shape;406;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8" name="Google Shape;408;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0" name="Google Shape;410;p32"/>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12" name="Google Shape;412;p32"/>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13" name="Google Shape;413;p32"/>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16" name="Google Shape;416;p32"/>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17" name="Google Shape;417;p32"/>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18" name="Google Shape;418;p32"/>
          <p:cNvGrpSpPr/>
          <p:nvPr/>
        </p:nvGrpSpPr>
        <p:grpSpPr>
          <a:xfrm>
            <a:off x="6134054" y="1345850"/>
            <a:ext cx="2298699" cy="533482"/>
            <a:chOff x="457164" y="1378809"/>
            <a:chExt cx="2997000" cy="695454"/>
          </a:xfrm>
        </p:grpSpPr>
        <p:sp>
          <p:nvSpPr>
            <p:cNvPr id="419" name="Google Shape;419;p32"/>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20" name="Google Shape;420;p3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1" name="Google Shape;421;p32"/>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3" name="Google Shape;423;p3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4" name="Google Shape;424;p32"/>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25" name="Google Shape;425;p32"/>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26" name="Google Shape;426;p32"/>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_1">
    <p:spTree>
      <p:nvGrpSpPr>
        <p:cNvPr id="427" name="Shape 427"/>
        <p:cNvGrpSpPr/>
        <p:nvPr/>
      </p:nvGrpSpPr>
      <p:grpSpPr>
        <a:xfrm>
          <a:off x="0" y="0"/>
          <a:ext cx="0" cy="0"/>
          <a:chOff x="0" y="0"/>
          <a:chExt cx="0" cy="0"/>
        </a:xfrm>
      </p:grpSpPr>
      <p:pic>
        <p:nvPicPr>
          <p:cNvPr id="428" name="Google Shape;428;p33"/>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9" name="Google Shape;42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1" name="Google Shape;43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32" name="Google Shape;432;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3" name="Google Shape;433;p33"/>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34" name="Google Shape;434;p33"/>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5" name="Google Shape;435;p33"/>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33"/>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33"/>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38" name="Google Shape;438;p33"/>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39" name="Google Shape;439;p33"/>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1" name="Google Shape;441;p3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_1_2">
    <p:spTree>
      <p:nvGrpSpPr>
        <p:cNvPr id="442" name="Shape 442"/>
        <p:cNvGrpSpPr/>
        <p:nvPr/>
      </p:nvGrpSpPr>
      <p:grpSpPr>
        <a:xfrm>
          <a:off x="0" y="0"/>
          <a:ext cx="0" cy="0"/>
          <a:chOff x="0" y="0"/>
          <a:chExt cx="0" cy="0"/>
        </a:xfrm>
      </p:grpSpPr>
      <p:grpSp>
        <p:nvGrpSpPr>
          <p:cNvPr id="443" name="Google Shape;443;p34"/>
          <p:cNvGrpSpPr/>
          <p:nvPr/>
        </p:nvGrpSpPr>
        <p:grpSpPr>
          <a:xfrm>
            <a:off x="453220" y="1424000"/>
            <a:ext cx="743726" cy="530949"/>
            <a:chOff x="453220" y="1424000"/>
            <a:chExt cx="743726" cy="530949"/>
          </a:xfrm>
        </p:grpSpPr>
        <p:sp>
          <p:nvSpPr>
            <p:cNvPr id="444" name="Google Shape;444;p3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5" name="Google Shape;445;p3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446" name="Google Shape;446;p34"/>
          <p:cNvGrpSpPr/>
          <p:nvPr/>
        </p:nvGrpSpPr>
        <p:grpSpPr>
          <a:xfrm>
            <a:off x="453233" y="2276300"/>
            <a:ext cx="743726" cy="530949"/>
            <a:chOff x="453233" y="2276300"/>
            <a:chExt cx="743726" cy="530949"/>
          </a:xfrm>
        </p:grpSpPr>
        <p:sp>
          <p:nvSpPr>
            <p:cNvPr id="447" name="Google Shape;447;p3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8" name="Google Shape;448;p3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449" name="Google Shape;449;p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2" name="Google Shape;452;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53" name="Google Shape;453;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4" name="Google Shape;454;p3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34"/>
          <p:cNvGrpSpPr/>
          <p:nvPr/>
        </p:nvGrpSpPr>
        <p:grpSpPr>
          <a:xfrm>
            <a:off x="453233" y="3128588"/>
            <a:ext cx="743726" cy="530949"/>
            <a:chOff x="453233" y="3128588"/>
            <a:chExt cx="743726" cy="530949"/>
          </a:xfrm>
        </p:grpSpPr>
        <p:sp>
          <p:nvSpPr>
            <p:cNvPr id="459" name="Google Shape;459;p3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0" name="Google Shape;460;p3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461" name="Google Shape;461;p34"/>
          <p:cNvGrpSpPr/>
          <p:nvPr/>
        </p:nvGrpSpPr>
        <p:grpSpPr>
          <a:xfrm>
            <a:off x="453233" y="3952200"/>
            <a:ext cx="743726" cy="530949"/>
            <a:chOff x="453233" y="3952200"/>
            <a:chExt cx="743726" cy="530949"/>
          </a:xfrm>
        </p:grpSpPr>
        <p:sp>
          <p:nvSpPr>
            <p:cNvPr id="462" name="Google Shape;462;p3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3" name="Google Shape;463;p3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464" name="Google Shape;464;p3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3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3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3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468" name="Shape 468"/>
        <p:cNvGrpSpPr/>
        <p:nvPr/>
      </p:nvGrpSpPr>
      <p:grpSpPr>
        <a:xfrm>
          <a:off x="0" y="0"/>
          <a:ext cx="0" cy="0"/>
          <a:chOff x="0" y="0"/>
          <a:chExt cx="0" cy="0"/>
        </a:xfrm>
      </p:grpSpPr>
      <p:sp>
        <p:nvSpPr>
          <p:cNvPr id="469" name="Google Shape;469;p3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70" name="Google Shape;470;p3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71" name="Google Shape;471;p3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72" name="Google Shape;472;p3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73" name="Google Shape;473;p3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6" name="Google Shape;476;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7" name="Google Shape;477;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8" name="Google Shape;478;p3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3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82" name="Google Shape;482;p3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83" name="Google Shape;483;p3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3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86" name="Shape 486"/>
        <p:cNvGrpSpPr/>
        <p:nvPr/>
      </p:nvGrpSpPr>
      <p:grpSpPr>
        <a:xfrm>
          <a:off x="0" y="0"/>
          <a:ext cx="0" cy="0"/>
          <a:chOff x="0" y="0"/>
          <a:chExt cx="0" cy="0"/>
        </a:xfrm>
      </p:grpSpPr>
      <p:sp>
        <p:nvSpPr>
          <p:cNvPr id="487" name="Google Shape;487;p3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488" name="Google Shape;488;p3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489" name="Google Shape;489;p3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490" name="Google Shape;490;p3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491" name="Google Shape;491;p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4" name="Google Shape;49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5" name="Google Shape;495;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6" name="Google Shape;496;p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00" name="Google Shape;500;p3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01" name="Google Shape;501;p3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02" name="Google Shape;502;p3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03" name="Google Shape;503;p36"/>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36"/>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6"/>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36"/>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3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08" name="Shape 508"/>
        <p:cNvGrpSpPr/>
        <p:nvPr/>
      </p:nvGrpSpPr>
      <p:grpSpPr>
        <a:xfrm>
          <a:off x="0" y="0"/>
          <a:ext cx="0" cy="0"/>
          <a:chOff x="0" y="0"/>
          <a:chExt cx="0" cy="0"/>
        </a:xfrm>
      </p:grpSpPr>
      <p:sp>
        <p:nvSpPr>
          <p:cNvPr id="509" name="Google Shape;509;p3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10" name="Google Shape;510;p3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11" name="Google Shape;511;p3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12" name="Google Shape;512;p3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13" name="Google Shape;513;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6" name="Google Shape;51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21" name="Google Shape;521;p3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22" name="Google Shape;522;p37"/>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7"/>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7"/>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526" name="Shape 526"/>
        <p:cNvGrpSpPr/>
        <p:nvPr/>
      </p:nvGrpSpPr>
      <p:grpSpPr>
        <a:xfrm>
          <a:off x="0" y="0"/>
          <a:ext cx="0" cy="0"/>
          <a:chOff x="0" y="0"/>
          <a:chExt cx="0" cy="0"/>
        </a:xfrm>
      </p:grpSpPr>
      <p:sp>
        <p:nvSpPr>
          <p:cNvPr id="527" name="Google Shape;527;p3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28" name="Google Shape;528;p3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29" name="Google Shape;529;p3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0" name="Google Shape;530;p3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1" name="Google Shape;531;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4" name="Google Shape;534;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0" name="Google Shape;540;p3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41" name="Google Shape;541;p3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2" name="Google Shape;542;p3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43" name="Google Shape;543;p3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5" name="Google Shape;545;p3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38"/>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548" name="Shape 548"/>
        <p:cNvGrpSpPr/>
        <p:nvPr/>
      </p:nvGrpSpPr>
      <p:grpSpPr>
        <a:xfrm>
          <a:off x="0" y="0"/>
          <a:ext cx="0" cy="0"/>
          <a:chOff x="0" y="0"/>
          <a:chExt cx="0" cy="0"/>
        </a:xfrm>
      </p:grpSpPr>
      <p:grpSp>
        <p:nvGrpSpPr>
          <p:cNvPr id="549" name="Google Shape;549;p39"/>
          <p:cNvGrpSpPr/>
          <p:nvPr/>
        </p:nvGrpSpPr>
        <p:grpSpPr>
          <a:xfrm>
            <a:off x="453220" y="1424000"/>
            <a:ext cx="743726" cy="530949"/>
            <a:chOff x="453220" y="1424000"/>
            <a:chExt cx="743726" cy="530949"/>
          </a:xfrm>
        </p:grpSpPr>
        <p:sp>
          <p:nvSpPr>
            <p:cNvPr id="550" name="Google Shape;550;p3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1" name="Google Shape;551;p3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552" name="Google Shape;552;p3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3" name="Google Shape;553;p3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4" name="Google Shape;554;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7" name="Google Shape;55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8" name="Google Shape;55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9" name="Google Shape;55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62" name="Google Shape;562;p3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63" name="Google Shape;563;p39"/>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 name="Google Shape;564;p39"/>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39"/>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67" name="Shape 567"/>
        <p:cNvGrpSpPr/>
        <p:nvPr/>
      </p:nvGrpSpPr>
      <p:grpSpPr>
        <a:xfrm>
          <a:off x="0" y="0"/>
          <a:ext cx="0" cy="0"/>
          <a:chOff x="0" y="0"/>
          <a:chExt cx="0" cy="0"/>
        </a:xfrm>
      </p:grpSpPr>
      <p:sp>
        <p:nvSpPr>
          <p:cNvPr id="568" name="Google Shape;568;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70" name="Google Shape;57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3" name="Google Shape;573;p40"/>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0"/>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0"/>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40"/>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3" name="Google Shape;583;p40"/>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4" name="Google Shape;584;p40"/>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5" name="Google Shape;585;p40"/>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6" name="Google Shape;586;p40"/>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7" name="Google Shape;587;p40"/>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8" name="Google Shape;588;p40"/>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9" name="Google Shape;589;p40"/>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90" name="Google Shape;590;p40"/>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91" name="Google Shape;591;p40"/>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92" name="Google Shape;592;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25"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 name="Google Shape;27;p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8" name="Google Shape;28;p5"/>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29" name="Google Shape;29;p5"/>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30" name="Google Shape;30;p5"/>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31" name="Google Shape;31;p5"/>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593" name="Shape 593"/>
        <p:cNvGrpSpPr/>
        <p:nvPr/>
      </p:nvGrpSpPr>
      <p:grpSpPr>
        <a:xfrm>
          <a:off x="0" y="0"/>
          <a:ext cx="0" cy="0"/>
          <a:chOff x="0" y="0"/>
          <a:chExt cx="0" cy="0"/>
        </a:xfrm>
      </p:grpSpPr>
      <p:sp>
        <p:nvSpPr>
          <p:cNvPr id="594" name="Google Shape;594;p4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96" name="Google Shape;59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7" name="Google Shape;59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98" name="Google Shape;598;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9" name="Google Shape;599;p41"/>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1"/>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1"/>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5" name="Google Shape;605;p41"/>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6" name="Google Shape;606;p41"/>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7" name="Google Shape;607;p41"/>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8" name="Google Shape;608;p41"/>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9" name="Google Shape;609;p41"/>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10" name="Google Shape;610;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11" name="Shape 611"/>
        <p:cNvGrpSpPr/>
        <p:nvPr/>
      </p:nvGrpSpPr>
      <p:grpSpPr>
        <a:xfrm>
          <a:off x="0" y="0"/>
          <a:ext cx="0" cy="0"/>
          <a:chOff x="0" y="0"/>
          <a:chExt cx="0" cy="0"/>
        </a:xfrm>
      </p:grpSpPr>
      <p:sp>
        <p:nvSpPr>
          <p:cNvPr id="612" name="Google Shape;612;p4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 name="Google Shape;613;p42"/>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cxnSp>
        <p:nvCxnSpPr>
          <p:cNvPr id="614" name="Google Shape;614;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4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16" name="Google Shape;616;p4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22" name="Google Shape;622;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23" name="Google Shape;623;p42"/>
          <p:cNvGrpSpPr/>
          <p:nvPr/>
        </p:nvGrpSpPr>
        <p:grpSpPr>
          <a:xfrm>
            <a:off x="429795" y="1274754"/>
            <a:ext cx="577822" cy="412443"/>
            <a:chOff x="453224" y="1424000"/>
            <a:chExt cx="510985" cy="364800"/>
          </a:xfrm>
        </p:grpSpPr>
        <p:sp>
          <p:nvSpPr>
            <p:cNvPr id="624" name="Google Shape;624;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5" name="Google Shape;625;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6" name="Google Shape;626;p42"/>
          <p:cNvGrpSpPr/>
          <p:nvPr/>
        </p:nvGrpSpPr>
        <p:grpSpPr>
          <a:xfrm>
            <a:off x="429795" y="1865844"/>
            <a:ext cx="577822" cy="412443"/>
            <a:chOff x="453224" y="1424000"/>
            <a:chExt cx="510985" cy="364800"/>
          </a:xfrm>
        </p:grpSpPr>
        <p:sp>
          <p:nvSpPr>
            <p:cNvPr id="627" name="Google Shape;627;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8" name="Google Shape;628;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9" name="Google Shape;629;p42"/>
          <p:cNvGrpSpPr/>
          <p:nvPr/>
        </p:nvGrpSpPr>
        <p:grpSpPr>
          <a:xfrm>
            <a:off x="429795" y="2456934"/>
            <a:ext cx="577822" cy="412443"/>
            <a:chOff x="453224" y="1424000"/>
            <a:chExt cx="510985" cy="364800"/>
          </a:xfrm>
        </p:grpSpPr>
        <p:sp>
          <p:nvSpPr>
            <p:cNvPr id="630" name="Google Shape;630;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1" name="Google Shape;631;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2" name="Google Shape;632;p42"/>
          <p:cNvGrpSpPr/>
          <p:nvPr/>
        </p:nvGrpSpPr>
        <p:grpSpPr>
          <a:xfrm>
            <a:off x="429795" y="3048024"/>
            <a:ext cx="577822" cy="412443"/>
            <a:chOff x="453224" y="1424000"/>
            <a:chExt cx="510985" cy="364800"/>
          </a:xfrm>
        </p:grpSpPr>
        <p:sp>
          <p:nvSpPr>
            <p:cNvPr id="633" name="Google Shape;633;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4" name="Google Shape;634;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5" name="Google Shape;635;p42"/>
          <p:cNvGrpSpPr/>
          <p:nvPr/>
        </p:nvGrpSpPr>
        <p:grpSpPr>
          <a:xfrm>
            <a:off x="429795" y="3639114"/>
            <a:ext cx="577822" cy="412443"/>
            <a:chOff x="453224" y="1424000"/>
            <a:chExt cx="510985" cy="364800"/>
          </a:xfrm>
        </p:grpSpPr>
        <p:sp>
          <p:nvSpPr>
            <p:cNvPr id="636" name="Google Shape;636;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7" name="Google Shape;637;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8" name="Google Shape;638;p42"/>
          <p:cNvGrpSpPr/>
          <p:nvPr/>
        </p:nvGrpSpPr>
        <p:grpSpPr>
          <a:xfrm>
            <a:off x="429795" y="4230204"/>
            <a:ext cx="577822" cy="412443"/>
            <a:chOff x="453224" y="1424000"/>
            <a:chExt cx="510985" cy="364800"/>
          </a:xfrm>
        </p:grpSpPr>
        <p:sp>
          <p:nvSpPr>
            <p:cNvPr id="639" name="Google Shape;639;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0" name="Google Shape;640;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41" name="Google Shape;641;p42"/>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42"/>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42"/>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42"/>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2"/>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2"/>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44">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647" name="Shape 647"/>
        <p:cNvGrpSpPr/>
        <p:nvPr/>
      </p:nvGrpSpPr>
      <p:grpSpPr>
        <a:xfrm>
          <a:off x="0" y="0"/>
          <a:ext cx="0" cy="0"/>
          <a:chOff x="0" y="0"/>
          <a:chExt cx="0" cy="0"/>
        </a:xfrm>
      </p:grpSpPr>
      <p:cxnSp>
        <p:nvCxnSpPr>
          <p:cNvPr id="648" name="Google Shape;648;p4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49" name="Google Shape;649;p4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50" name="Google Shape;65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1" name="Google Shape;651;p4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52" name="Google Shape;652;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53" name="Google Shape;653;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3"/>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43"/>
          <p:cNvGrpSpPr/>
          <p:nvPr/>
        </p:nvGrpSpPr>
        <p:grpSpPr>
          <a:xfrm>
            <a:off x="445468" y="4367943"/>
            <a:ext cx="491946" cy="359019"/>
            <a:chOff x="463425" y="1453125"/>
            <a:chExt cx="735125" cy="513838"/>
          </a:xfrm>
        </p:grpSpPr>
        <p:sp>
          <p:nvSpPr>
            <p:cNvPr id="656" name="Google Shape;65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7" name="Google Shape;65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58" name="Google Shape;658;p43"/>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43"/>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43"/>
          <p:cNvGrpSpPr/>
          <p:nvPr/>
        </p:nvGrpSpPr>
        <p:grpSpPr>
          <a:xfrm>
            <a:off x="445468" y="3832229"/>
            <a:ext cx="491946" cy="359019"/>
            <a:chOff x="463425" y="1453125"/>
            <a:chExt cx="735125" cy="513838"/>
          </a:xfrm>
        </p:grpSpPr>
        <p:sp>
          <p:nvSpPr>
            <p:cNvPr id="661" name="Google Shape;66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62" name="Google Shape;66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63" name="Google Shape;663;p43"/>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43"/>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43"/>
          <p:cNvGrpSpPr/>
          <p:nvPr/>
        </p:nvGrpSpPr>
        <p:grpSpPr>
          <a:xfrm>
            <a:off x="445468" y="3296514"/>
            <a:ext cx="491946" cy="359019"/>
            <a:chOff x="463425" y="1453125"/>
            <a:chExt cx="735125" cy="513838"/>
          </a:xfrm>
        </p:grpSpPr>
        <p:sp>
          <p:nvSpPr>
            <p:cNvPr id="666" name="Google Shape;66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67" name="Google Shape;66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68" name="Google Shape;668;p43"/>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9" name="Google Shape;669;p43"/>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43"/>
          <p:cNvGrpSpPr/>
          <p:nvPr/>
        </p:nvGrpSpPr>
        <p:grpSpPr>
          <a:xfrm>
            <a:off x="445468" y="2760799"/>
            <a:ext cx="491946" cy="359019"/>
            <a:chOff x="463425" y="1453125"/>
            <a:chExt cx="735125" cy="513838"/>
          </a:xfrm>
        </p:grpSpPr>
        <p:sp>
          <p:nvSpPr>
            <p:cNvPr id="671" name="Google Shape;67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2" name="Google Shape;67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73" name="Google Shape;673;p43"/>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3"/>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43"/>
          <p:cNvGrpSpPr/>
          <p:nvPr/>
        </p:nvGrpSpPr>
        <p:grpSpPr>
          <a:xfrm>
            <a:off x="445468" y="2225085"/>
            <a:ext cx="491946" cy="359019"/>
            <a:chOff x="463425" y="1453125"/>
            <a:chExt cx="735125" cy="513838"/>
          </a:xfrm>
        </p:grpSpPr>
        <p:sp>
          <p:nvSpPr>
            <p:cNvPr id="676" name="Google Shape;67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7" name="Google Shape;67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78" name="Google Shape;678;p43"/>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9" name="Google Shape;679;p43"/>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 name="Google Shape;680;p43"/>
          <p:cNvGrpSpPr/>
          <p:nvPr/>
        </p:nvGrpSpPr>
        <p:grpSpPr>
          <a:xfrm>
            <a:off x="445468" y="1689370"/>
            <a:ext cx="491946" cy="359019"/>
            <a:chOff x="463425" y="1453125"/>
            <a:chExt cx="735125" cy="513838"/>
          </a:xfrm>
        </p:grpSpPr>
        <p:sp>
          <p:nvSpPr>
            <p:cNvPr id="681" name="Google Shape;68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2" name="Google Shape;68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3" name="Google Shape;683;p43"/>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3"/>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43"/>
          <p:cNvGrpSpPr/>
          <p:nvPr/>
        </p:nvGrpSpPr>
        <p:grpSpPr>
          <a:xfrm>
            <a:off x="445468" y="1153656"/>
            <a:ext cx="491946" cy="359019"/>
            <a:chOff x="463425" y="1453125"/>
            <a:chExt cx="735125" cy="513838"/>
          </a:xfrm>
        </p:grpSpPr>
        <p:sp>
          <p:nvSpPr>
            <p:cNvPr id="686" name="Google Shape;68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7" name="Google Shape;68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8" name="Google Shape;688;p43"/>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_1_1">
    <p:spTree>
      <p:nvGrpSpPr>
        <p:cNvPr id="689" name="Shape 689"/>
        <p:cNvGrpSpPr/>
        <p:nvPr/>
      </p:nvGrpSpPr>
      <p:grpSpPr>
        <a:xfrm>
          <a:off x="0" y="0"/>
          <a:ext cx="0" cy="0"/>
          <a:chOff x="0" y="0"/>
          <a:chExt cx="0" cy="0"/>
        </a:xfrm>
      </p:grpSpPr>
      <p:pic>
        <p:nvPicPr>
          <p:cNvPr id="690" name="Google Shape;690;p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1" name="Google Shape;691;p44"/>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44"/>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693" name="Google Shape;693;p44"/>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694" name="Google Shape;694;p44"/>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695" name="Google Shape;695;p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_1_1">
    <p:spTree>
      <p:nvGrpSpPr>
        <p:cNvPr id="696" name="Shape 696"/>
        <p:cNvGrpSpPr/>
        <p:nvPr/>
      </p:nvGrpSpPr>
      <p:grpSpPr>
        <a:xfrm>
          <a:off x="0" y="0"/>
          <a:ext cx="0" cy="0"/>
          <a:chOff x="0" y="0"/>
          <a:chExt cx="0" cy="0"/>
        </a:xfrm>
      </p:grpSpPr>
      <p:pic>
        <p:nvPicPr>
          <p:cNvPr id="697" name="Google Shape;697;p4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8" name="Google Shape;698;p45"/>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 name="Google Shape;699;p45"/>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00" name="Google Shape;700;p45"/>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01" name="Google Shape;701;p45"/>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02" name="Google Shape;702;p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_1">
    <p:spTree>
      <p:nvGrpSpPr>
        <p:cNvPr id="703" name="Shape 703"/>
        <p:cNvGrpSpPr/>
        <p:nvPr/>
      </p:nvGrpSpPr>
      <p:grpSpPr>
        <a:xfrm>
          <a:off x="0" y="0"/>
          <a:ext cx="0" cy="0"/>
          <a:chOff x="0" y="0"/>
          <a:chExt cx="0" cy="0"/>
        </a:xfrm>
      </p:grpSpPr>
      <p:pic>
        <p:nvPicPr>
          <p:cNvPr id="704" name="Google Shape;704;p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05" name="Google Shape;705;p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06" name="Google Shape;706;p46"/>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07" name="Google Shape;707;p46"/>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8" name="Google Shape;708;p46"/>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09" name="Shape 709"/>
        <p:cNvGrpSpPr/>
        <p:nvPr/>
      </p:nvGrpSpPr>
      <p:grpSpPr>
        <a:xfrm>
          <a:off x="0" y="0"/>
          <a:ext cx="0" cy="0"/>
          <a:chOff x="0" y="0"/>
          <a:chExt cx="0" cy="0"/>
        </a:xfrm>
      </p:grpSpPr>
      <p:pic>
        <p:nvPicPr>
          <p:cNvPr id="710" name="Google Shape;710;p47"/>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11" name="Shape 711"/>
        <p:cNvGrpSpPr/>
        <p:nvPr/>
      </p:nvGrpSpPr>
      <p:grpSpPr>
        <a:xfrm>
          <a:off x="0" y="0"/>
          <a:ext cx="0" cy="0"/>
          <a:chOff x="0" y="0"/>
          <a:chExt cx="0" cy="0"/>
        </a:xfrm>
      </p:grpSpPr>
      <p:pic>
        <p:nvPicPr>
          <p:cNvPr id="712" name="Google Shape;712;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3" name="Google Shape;713;p48"/>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14" name="Google Shape;714;p48"/>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15" name="Google Shape;71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16" name="Shape 716"/>
        <p:cNvGrpSpPr/>
        <p:nvPr/>
      </p:nvGrpSpPr>
      <p:grpSpPr>
        <a:xfrm>
          <a:off x="0" y="0"/>
          <a:ext cx="0" cy="0"/>
          <a:chOff x="0" y="0"/>
          <a:chExt cx="0" cy="0"/>
        </a:xfrm>
      </p:grpSpPr>
      <p:pic>
        <p:nvPicPr>
          <p:cNvPr id="717" name="Google Shape;717;p49"/>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718" name="Google Shape;718;p49"/>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9"/>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9"/>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721" name="Shape 721"/>
        <p:cNvGrpSpPr/>
        <p:nvPr/>
      </p:nvGrpSpPr>
      <p:grpSpPr>
        <a:xfrm>
          <a:off x="0" y="0"/>
          <a:ext cx="0" cy="0"/>
          <a:chOff x="0" y="0"/>
          <a:chExt cx="0" cy="0"/>
        </a:xfrm>
      </p:grpSpPr>
      <p:pic>
        <p:nvPicPr>
          <p:cNvPr id="722" name="Google Shape;722;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23" name="Google Shape;723;p50"/>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724" name="Google Shape;724;p50"/>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725" name="Google Shape;725;p50"/>
          <p:cNvGrpSpPr/>
          <p:nvPr/>
        </p:nvGrpSpPr>
        <p:grpSpPr>
          <a:xfrm>
            <a:off x="3972318" y="1347350"/>
            <a:ext cx="1051285" cy="920372"/>
            <a:chOff x="587700" y="-13400"/>
            <a:chExt cx="5735325" cy="5021125"/>
          </a:xfrm>
        </p:grpSpPr>
        <p:sp>
          <p:nvSpPr>
            <p:cNvPr id="726" name="Google Shape;726;p50"/>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50"/>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32" name="Shape 32"/>
        <p:cNvGrpSpPr/>
        <p:nvPr/>
      </p:nvGrpSpPr>
      <p:grpSpPr>
        <a:xfrm>
          <a:off x="0" y="0"/>
          <a:ext cx="0" cy="0"/>
          <a:chOff x="0" y="0"/>
          <a:chExt cx="0" cy="0"/>
        </a:xfrm>
      </p:grpSpPr>
      <p:sp>
        <p:nvSpPr>
          <p:cNvPr id="33" name="Google Shape;33;p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 name="Google Shape;34;p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5" name="Google Shape;35;p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6" name="Google Shape;36;p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 name="Google Shape;37;p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 name="Google Shape;38;p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732" name="Shape 732"/>
        <p:cNvGrpSpPr/>
        <p:nvPr/>
      </p:nvGrpSpPr>
      <p:grpSpPr>
        <a:xfrm>
          <a:off x="0" y="0"/>
          <a:ext cx="0" cy="0"/>
          <a:chOff x="0" y="0"/>
          <a:chExt cx="0" cy="0"/>
        </a:xfrm>
      </p:grpSpPr>
      <p:pic>
        <p:nvPicPr>
          <p:cNvPr id="733" name="Google Shape;733;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34" name="Google Shape;734;p51"/>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1"/>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1"/>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37" name="Google Shape;737;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738" name="Shape 738"/>
        <p:cNvGrpSpPr/>
        <p:nvPr/>
      </p:nvGrpSpPr>
      <p:grpSpPr>
        <a:xfrm>
          <a:off x="0" y="0"/>
          <a:ext cx="0" cy="0"/>
          <a:chOff x="0" y="0"/>
          <a:chExt cx="0" cy="0"/>
        </a:xfrm>
      </p:grpSpPr>
      <p:pic>
        <p:nvPicPr>
          <p:cNvPr id="739" name="Google Shape;739;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0" name="Google Shape;740;p52"/>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2"/>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2"/>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743" name="Google Shape;743;p52"/>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744" name="Google Shape;744;p52"/>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745" name="Shape 745"/>
        <p:cNvGrpSpPr/>
        <p:nvPr/>
      </p:nvGrpSpPr>
      <p:grpSpPr>
        <a:xfrm>
          <a:off x="0" y="0"/>
          <a:ext cx="0" cy="0"/>
          <a:chOff x="0" y="0"/>
          <a:chExt cx="0" cy="0"/>
        </a:xfrm>
      </p:grpSpPr>
      <p:pic>
        <p:nvPicPr>
          <p:cNvPr id="746" name="Google Shape;746;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747" name="Google Shape;747;p53"/>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748" name="Google Shape;748;p53"/>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49" name="Google Shape;749;p5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750" name="Google Shape;750;p5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51" name="Google Shape;751;p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_2">
    <p:spTree>
      <p:nvGrpSpPr>
        <p:cNvPr id="752" name="Shape 752"/>
        <p:cNvGrpSpPr/>
        <p:nvPr/>
      </p:nvGrpSpPr>
      <p:grpSpPr>
        <a:xfrm>
          <a:off x="0" y="0"/>
          <a:ext cx="0" cy="0"/>
          <a:chOff x="0" y="0"/>
          <a:chExt cx="0" cy="0"/>
        </a:xfrm>
      </p:grpSpPr>
      <p:pic>
        <p:nvPicPr>
          <p:cNvPr id="753" name="Google Shape;753;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754" name="Google Shape;754;p54"/>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755" name="Google Shape;755;p54"/>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756" name="Google Shape;756;p54"/>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4"/>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759" name="Shape 759"/>
        <p:cNvGrpSpPr/>
        <p:nvPr/>
      </p:nvGrpSpPr>
      <p:grpSpPr>
        <a:xfrm>
          <a:off x="0" y="0"/>
          <a:ext cx="0" cy="0"/>
          <a:chOff x="0" y="0"/>
          <a:chExt cx="0" cy="0"/>
        </a:xfrm>
      </p:grpSpPr>
      <p:pic>
        <p:nvPicPr>
          <p:cNvPr id="760" name="Google Shape;760;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1" name="Google Shape;761;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762" name="Google Shape;762;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763" name="Google Shape;763;p55"/>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764" name="Google Shape;764;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765" name="Shape 765"/>
        <p:cNvGrpSpPr/>
        <p:nvPr/>
      </p:nvGrpSpPr>
      <p:grpSpPr>
        <a:xfrm>
          <a:off x="0" y="0"/>
          <a:ext cx="0" cy="0"/>
          <a:chOff x="0" y="0"/>
          <a:chExt cx="0" cy="0"/>
        </a:xfrm>
      </p:grpSpPr>
      <p:pic>
        <p:nvPicPr>
          <p:cNvPr id="766" name="Google Shape;766;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7" name="Google Shape;767;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6"/>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6"/>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71" name="Google Shape;771;p56"/>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2" name="Google Shape;772;p56"/>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773" name="Google Shape;773;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774" name="Shape 774"/>
        <p:cNvGrpSpPr/>
        <p:nvPr/>
      </p:nvGrpSpPr>
      <p:grpSpPr>
        <a:xfrm>
          <a:off x="0" y="0"/>
          <a:ext cx="0" cy="0"/>
          <a:chOff x="0" y="0"/>
          <a:chExt cx="0" cy="0"/>
        </a:xfrm>
      </p:grpSpPr>
      <p:pic>
        <p:nvPicPr>
          <p:cNvPr id="775" name="Google Shape;775;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6" name="Google Shape;776;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77" name="Google Shape;777;p57"/>
          <p:cNvGrpSpPr/>
          <p:nvPr/>
        </p:nvGrpSpPr>
        <p:grpSpPr>
          <a:xfrm>
            <a:off x="4167150" y="1202575"/>
            <a:ext cx="809700" cy="809700"/>
            <a:chOff x="1457325" y="1219200"/>
            <a:chExt cx="809700" cy="809700"/>
          </a:xfrm>
        </p:grpSpPr>
        <p:sp>
          <p:nvSpPr>
            <p:cNvPr id="778" name="Google Shape;778;p57"/>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7"/>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57"/>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81" name="Google Shape;781;p57"/>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782" name="Shape 782"/>
        <p:cNvGrpSpPr/>
        <p:nvPr/>
      </p:nvGrpSpPr>
      <p:grpSpPr>
        <a:xfrm>
          <a:off x="0" y="0"/>
          <a:ext cx="0" cy="0"/>
          <a:chOff x="0" y="0"/>
          <a:chExt cx="0" cy="0"/>
        </a:xfrm>
      </p:grpSpPr>
      <p:pic>
        <p:nvPicPr>
          <p:cNvPr id="783" name="Google Shape;783;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4" name="Google Shape;784;p58"/>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8"/>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86" name="Google Shape;786;p58"/>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787" name="Google Shape;787;p58"/>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788" name="Google Shape;788;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89" name="Google Shape;789;p58"/>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39" name="Shape 39"/>
        <p:cNvGrpSpPr/>
        <p:nvPr/>
      </p:nvGrpSpPr>
      <p:grpSpPr>
        <a:xfrm>
          <a:off x="0" y="0"/>
          <a:ext cx="0" cy="0"/>
          <a:chOff x="0" y="0"/>
          <a:chExt cx="0" cy="0"/>
        </a:xfrm>
      </p:grpSpPr>
      <p:pic>
        <p:nvPicPr>
          <p:cNvPr id="40" name="Google Shape;40;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1" name="Google Shape;41;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42" name="Google Shape;42;p7"/>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43" name="Google Shape;43;p7"/>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_1_2">
    <p:spTree>
      <p:nvGrpSpPr>
        <p:cNvPr id="44" name="Shape 44"/>
        <p:cNvGrpSpPr/>
        <p:nvPr/>
      </p:nvGrpSpPr>
      <p:grpSpPr>
        <a:xfrm>
          <a:off x="0" y="0"/>
          <a:ext cx="0" cy="0"/>
          <a:chOff x="0" y="0"/>
          <a:chExt cx="0" cy="0"/>
        </a:xfrm>
      </p:grpSpPr>
      <p:pic>
        <p:nvPicPr>
          <p:cNvPr id="45" name="Google Shape;45;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6" name="Google Shape;46;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47" name="Google Shape;47;p8"/>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48" name="Google Shape;48;p8"/>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_1_1">
    <p:spTree>
      <p:nvGrpSpPr>
        <p:cNvPr id="49" name="Shape 49"/>
        <p:cNvGrpSpPr/>
        <p:nvPr/>
      </p:nvGrpSpPr>
      <p:grpSpPr>
        <a:xfrm>
          <a:off x="0" y="0"/>
          <a:ext cx="0" cy="0"/>
          <a:chOff x="0" y="0"/>
          <a:chExt cx="0" cy="0"/>
        </a:xfrm>
      </p:grpSpPr>
      <p:pic>
        <p:nvPicPr>
          <p:cNvPr id="50" name="Google Shape;50;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 name="Google Shape;51;p9"/>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2" name="Google Shape;52;p9"/>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53" name="Google Shape;53;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54" name="Shape 54"/>
        <p:cNvGrpSpPr/>
        <p:nvPr/>
      </p:nvGrpSpPr>
      <p:grpSpPr>
        <a:xfrm>
          <a:off x="0" y="0"/>
          <a:ext cx="0" cy="0"/>
          <a:chOff x="0" y="0"/>
          <a:chExt cx="0" cy="0"/>
        </a:xfrm>
      </p:grpSpPr>
      <p:pic>
        <p:nvPicPr>
          <p:cNvPr id="55" name="Google Shape;55;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 name="Google Shape;56;p10"/>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7" name="Google Shape;57;p10"/>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58" name="Google Shape;58;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5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r>
              <a:rPr lang="en" sz="600">
                <a:latin typeface="Roboto"/>
                <a:ea typeface="Roboto"/>
                <a:cs typeface="Roboto"/>
                <a:sym typeface="Roboto"/>
              </a:rPr>
              <a:t> </a:t>
            </a:r>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6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4.xml"/><Relationship Id="rId3" Type="http://schemas.openxmlformats.org/officeDocument/2006/relationships/hyperlink" Target="http://www.youtube.com/watch?v=5ZDLqbCjads" TargetMode="External"/><Relationship Id="rId4" Type="http://schemas.openxmlformats.org/officeDocument/2006/relationships/image" Target="../media/image6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7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7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59"/>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Exploring Pandas </a:t>
            </a:r>
            <a:endParaRPr/>
          </a:p>
        </p:txBody>
      </p:sp>
      <p:sp>
        <p:nvSpPr>
          <p:cNvPr id="795" name="Google Shape;795;p59"/>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4.2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70" name="Google Shape;870;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Exploring Data with </a:t>
            </a:r>
            <a:r>
              <a:rPr lang="en">
                <a:solidFill>
                  <a:schemeClr val="dk1"/>
                </a:solidFill>
                <a:highlight>
                  <a:srgbClr val="F2F5F9"/>
                </a:highlight>
                <a:latin typeface="Inconsolata Medium"/>
                <a:ea typeface="Inconsolata Medium"/>
                <a:cs typeface="Inconsolata Medium"/>
                <a:sym typeface="Inconsolata Medium"/>
              </a:rPr>
              <a:t>loc</a:t>
            </a:r>
            <a:r>
              <a:rPr lang="en">
                <a:solidFill>
                  <a:schemeClr val="dk1"/>
                </a:solidFill>
              </a:rPr>
              <a:t> and </a:t>
            </a:r>
            <a:r>
              <a:rPr lang="en">
                <a:solidFill>
                  <a:schemeClr val="dk1"/>
                </a:solidFill>
                <a:highlight>
                  <a:srgbClr val="F2F5F9"/>
                </a:highlight>
                <a:latin typeface="Inconsolata Medium"/>
                <a:ea typeface="Inconsolata Medium"/>
                <a:cs typeface="Inconsolata Medium"/>
                <a:sym typeface="Inconsolata Medium"/>
              </a:rPr>
              <a:t>iloc</a:t>
            </a:r>
            <a:endParaRPr>
              <a:solidFill>
                <a:schemeClr val="dk1"/>
              </a:solidFill>
              <a:highlight>
                <a:srgbClr val="F2F5F9"/>
              </a:highlight>
              <a:latin typeface="Inconsolata Medium"/>
              <a:ea typeface="Inconsolata Medium"/>
              <a:cs typeface="Inconsolata Medium"/>
              <a:sym typeface="Inconsolata Medium"/>
            </a:endParaRPr>
          </a:p>
          <a:p>
            <a:pPr indent="0" lvl="0" marL="0" rtl="0" algn="l">
              <a:spcBef>
                <a:spcPts val="0"/>
              </a:spcBef>
              <a:spcAft>
                <a:spcPts val="0"/>
              </a:spcAft>
              <a:buNone/>
            </a:pPr>
            <a:r>
              <a:t/>
            </a:r>
            <a:endParaRPr/>
          </a:p>
        </p:txBody>
      </p:sp>
      <p:sp>
        <p:nvSpPr>
          <p:cNvPr id="871" name="Google Shape;871;p68"/>
          <p:cNvSpPr txBox="1"/>
          <p:nvPr>
            <p:ph idx="3" type="body"/>
          </p:nvPr>
        </p:nvSpPr>
        <p:spPr>
          <a:xfrm>
            <a:off x="175" y="824775"/>
            <a:ext cx="4462200" cy="1498500"/>
          </a:xfrm>
          <a:prstGeom prst="rect">
            <a:avLst/>
          </a:prstGeom>
        </p:spPr>
        <p:txBody>
          <a:bodyPr anchorCtr="0" anchor="t" bIns="914400" lIns="457200" spcFirstLastPara="1" rIns="457200" wrap="square" tIns="0">
            <a:noAutofit/>
          </a:bodyPr>
          <a:lstStyle/>
          <a:p>
            <a:pPr indent="-199390" lvl="0" marL="320040" rtl="0" algn="l">
              <a:lnSpc>
                <a:spcPct val="115000"/>
              </a:lnSpc>
              <a:spcBef>
                <a:spcPts val="0"/>
              </a:spcBef>
              <a:spcAft>
                <a:spcPts val="0"/>
              </a:spcAft>
              <a:buSzPts val="1700"/>
              <a:buChar char="●"/>
            </a:pPr>
            <a:r>
              <a:rPr lang="en" sz="1700"/>
              <a:t>Instead of passing a list </a:t>
            </a:r>
            <a:br>
              <a:rPr lang="en" sz="1700"/>
            </a:br>
            <a:r>
              <a:rPr lang="en" sz="1700"/>
              <a:t>of indexes, we can use a </a:t>
            </a:r>
            <a:br>
              <a:rPr lang="en" sz="1700"/>
            </a:br>
            <a:r>
              <a:rPr lang="en" sz="1700"/>
              <a:t>logic statement.</a:t>
            </a:r>
            <a:endParaRPr sz="1700"/>
          </a:p>
          <a:p>
            <a:pPr indent="-199390" lvl="0" marL="320040" rtl="0" algn="l">
              <a:lnSpc>
                <a:spcPct val="115000"/>
              </a:lnSpc>
              <a:spcBef>
                <a:spcPts val="1000"/>
              </a:spcBef>
              <a:spcAft>
                <a:spcPts val="1000"/>
              </a:spcAft>
              <a:buSzPts val="1700"/>
              <a:buChar char="●"/>
            </a:pPr>
            <a:r>
              <a:rPr lang="en" sz="1700"/>
              <a:t>If multiple conditions should be checked, </a:t>
            </a:r>
            <a:r>
              <a:rPr lang="en" sz="1700">
                <a:solidFill>
                  <a:srgbClr val="FFFFFF"/>
                </a:solidFill>
                <a:highlight>
                  <a:srgbClr val="000000"/>
                </a:highlight>
                <a:latin typeface="Inconsolata Medium"/>
                <a:ea typeface="Inconsolata Medium"/>
                <a:cs typeface="Inconsolata Medium"/>
                <a:sym typeface="Inconsolata Medium"/>
              </a:rPr>
              <a:t>&amp;</a:t>
            </a:r>
            <a:r>
              <a:rPr lang="en" sz="1700"/>
              <a:t> and </a:t>
            </a:r>
            <a:r>
              <a:rPr lang="en" sz="1700">
                <a:solidFill>
                  <a:srgbClr val="FFFFFF"/>
                </a:solidFill>
                <a:highlight>
                  <a:srgbClr val="000000"/>
                </a:highlight>
                <a:latin typeface="Inconsolata Medium"/>
                <a:ea typeface="Inconsolata Medium"/>
                <a:cs typeface="Inconsolata Medium"/>
                <a:sym typeface="Inconsolata Medium"/>
              </a:rPr>
              <a:t>|</a:t>
            </a:r>
            <a:r>
              <a:rPr lang="en" sz="1700"/>
              <a:t> may also be added into the logic test as representations of </a:t>
            </a:r>
            <a:r>
              <a:rPr lang="en" sz="1700">
                <a:solidFill>
                  <a:srgbClr val="FFFFFF"/>
                </a:solidFill>
                <a:highlight>
                  <a:srgbClr val="000000"/>
                </a:highlight>
                <a:latin typeface="Inconsolata Medium"/>
                <a:ea typeface="Inconsolata Medium"/>
                <a:cs typeface="Inconsolata Medium"/>
                <a:sym typeface="Inconsolata Medium"/>
              </a:rPr>
              <a:t>and</a:t>
            </a:r>
            <a:r>
              <a:rPr lang="en" sz="1700"/>
              <a:t> and </a:t>
            </a:r>
            <a:r>
              <a:rPr lang="en" sz="1700">
                <a:solidFill>
                  <a:srgbClr val="FFFFFF"/>
                </a:solidFill>
                <a:highlight>
                  <a:srgbClr val="000000"/>
                </a:highlight>
                <a:latin typeface="Inconsolata Medium"/>
                <a:ea typeface="Inconsolata Medium"/>
                <a:cs typeface="Inconsolata Medium"/>
                <a:sym typeface="Inconsolata Medium"/>
              </a:rPr>
              <a:t>or</a:t>
            </a:r>
            <a:r>
              <a:rPr lang="en" sz="1700"/>
              <a:t>.</a:t>
            </a:r>
            <a:endParaRPr sz="1700"/>
          </a:p>
        </p:txBody>
      </p:sp>
      <p:pic>
        <p:nvPicPr>
          <p:cNvPr id="872" name="Google Shape;872;p68"/>
          <p:cNvPicPr preferRelativeResize="0"/>
          <p:nvPr/>
        </p:nvPicPr>
        <p:blipFill>
          <a:blip r:embed="rId3">
            <a:alphaModFix/>
          </a:blip>
          <a:stretch>
            <a:fillRect/>
          </a:stretch>
        </p:blipFill>
        <p:spPr>
          <a:xfrm>
            <a:off x="3934154" y="831550"/>
            <a:ext cx="4964322" cy="3480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69"/>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lnSpc>
                <a:spcPct val="115000"/>
              </a:lnSpc>
              <a:spcBef>
                <a:spcPts val="0"/>
              </a:spcBef>
              <a:spcAft>
                <a:spcPts val="0"/>
              </a:spcAft>
              <a:buNone/>
            </a:pPr>
            <a:r>
              <a:rPr lang="en" sz="3600"/>
              <a:t>Activity: Good Movies</a:t>
            </a:r>
            <a:endParaRPr sz="3600"/>
          </a:p>
          <a:p>
            <a:pPr indent="0" lvl="0" marL="0" rtl="0" algn="l">
              <a:lnSpc>
                <a:spcPct val="115000"/>
              </a:lnSpc>
              <a:spcBef>
                <a:spcPts val="800"/>
              </a:spcBef>
              <a:spcAft>
                <a:spcPts val="0"/>
              </a:spcAft>
              <a:buNone/>
            </a:pPr>
            <a:r>
              <a:rPr lang="en" sz="1800">
                <a:latin typeface="Roboto"/>
                <a:ea typeface="Roboto"/>
                <a:cs typeface="Roboto"/>
                <a:sym typeface="Roboto"/>
              </a:rPr>
              <a:t>In this activity, you will create an application that searches through </a:t>
            </a:r>
            <a:endParaRPr sz="1800">
              <a:latin typeface="Roboto"/>
              <a:ea typeface="Roboto"/>
              <a:cs typeface="Roboto"/>
              <a:sym typeface="Roboto"/>
            </a:endParaRPr>
          </a:p>
          <a:p>
            <a:pPr indent="0" lvl="0" marL="0" rtl="0" algn="l">
              <a:lnSpc>
                <a:spcPct val="115000"/>
              </a:lnSpc>
              <a:spcBef>
                <a:spcPts val="800"/>
              </a:spcBef>
              <a:spcAft>
                <a:spcPts val="800"/>
              </a:spcAft>
              <a:buNone/>
            </a:pPr>
            <a:r>
              <a:rPr lang="en" sz="1800">
                <a:latin typeface="Roboto"/>
                <a:ea typeface="Roboto"/>
                <a:cs typeface="Roboto"/>
                <a:sym typeface="Roboto"/>
              </a:rPr>
              <a:t>IMDb data to find only the best movies out there.</a:t>
            </a:r>
            <a:endParaRPr sz="1800">
              <a:latin typeface="Roboto"/>
              <a:ea typeface="Roboto"/>
              <a:cs typeface="Roboto"/>
              <a:sym typeface="Roboto"/>
            </a:endParaRPr>
          </a:p>
        </p:txBody>
      </p:sp>
      <p:sp>
        <p:nvSpPr>
          <p:cNvPr id="878" name="Google Shape;878;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79" name="Google Shape;879;p69"/>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Good Movies</a:t>
            </a:r>
            <a:endParaRPr/>
          </a:p>
        </p:txBody>
      </p:sp>
      <p:sp>
        <p:nvSpPr>
          <p:cNvPr id="885" name="Google Shape;885;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86" name="Google Shape;886;p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 </a:t>
            </a:r>
            <a:endParaRPr/>
          </a:p>
        </p:txBody>
      </p:sp>
      <p:sp>
        <p:nvSpPr>
          <p:cNvPr id="887" name="Google Shape;887;p70"/>
          <p:cNvSpPr/>
          <p:nvPr/>
        </p:nvSpPr>
        <p:spPr>
          <a:xfrm>
            <a:off x="1141275" y="1237825"/>
            <a:ext cx="7728300" cy="4863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043461"/>
                </a:solidFill>
                <a:latin typeface="Roboto"/>
                <a:ea typeface="Roboto"/>
                <a:cs typeface="Roboto"/>
                <a:sym typeface="Roboto"/>
              </a:rPr>
              <a:t>Use Pandas to load and display the CSV provided in </a:t>
            </a:r>
            <a:r>
              <a:rPr lang="en" sz="1100">
                <a:solidFill>
                  <a:srgbClr val="FFFFFF"/>
                </a:solidFill>
                <a:highlight>
                  <a:srgbClr val="043461"/>
                </a:highlight>
                <a:latin typeface="Inconsolata Medium"/>
                <a:ea typeface="Inconsolata Medium"/>
                <a:cs typeface="Inconsolata Medium"/>
                <a:sym typeface="Inconsolata Medium"/>
              </a:rPr>
              <a:t>Resources</a:t>
            </a:r>
            <a:r>
              <a:rPr lang="en" sz="1100">
                <a:solidFill>
                  <a:srgbClr val="043461"/>
                </a:solidFill>
                <a:latin typeface="Roboto"/>
                <a:ea typeface="Roboto"/>
                <a:cs typeface="Roboto"/>
                <a:sym typeface="Roboto"/>
              </a:rPr>
              <a:t>.</a:t>
            </a:r>
            <a:endParaRPr sz="1100">
              <a:solidFill>
                <a:srgbClr val="043461"/>
              </a:solidFill>
              <a:latin typeface="Roboto"/>
              <a:ea typeface="Roboto"/>
              <a:cs typeface="Roboto"/>
              <a:sym typeface="Roboto"/>
            </a:endParaRPr>
          </a:p>
        </p:txBody>
      </p:sp>
      <p:sp>
        <p:nvSpPr>
          <p:cNvPr id="888" name="Google Shape;888;p70"/>
          <p:cNvSpPr/>
          <p:nvPr/>
        </p:nvSpPr>
        <p:spPr>
          <a:xfrm>
            <a:off x="1141350" y="1828900"/>
            <a:ext cx="7728300" cy="4863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043461"/>
                </a:solidFill>
                <a:latin typeface="Roboto"/>
                <a:ea typeface="Roboto"/>
                <a:cs typeface="Roboto"/>
                <a:sym typeface="Roboto"/>
              </a:rPr>
              <a:t>List all the columns in the dataset.</a:t>
            </a:r>
            <a:endParaRPr sz="1100">
              <a:solidFill>
                <a:srgbClr val="043461"/>
              </a:solidFill>
              <a:latin typeface="Roboto"/>
              <a:ea typeface="Roboto"/>
              <a:cs typeface="Roboto"/>
              <a:sym typeface="Roboto"/>
            </a:endParaRPr>
          </a:p>
        </p:txBody>
      </p:sp>
      <p:sp>
        <p:nvSpPr>
          <p:cNvPr id="889" name="Google Shape;889;p70"/>
          <p:cNvSpPr/>
          <p:nvPr/>
        </p:nvSpPr>
        <p:spPr>
          <a:xfrm>
            <a:off x="1141350" y="2419975"/>
            <a:ext cx="7728300" cy="4863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100">
                <a:solidFill>
                  <a:srgbClr val="043461"/>
                </a:solidFill>
                <a:latin typeface="Roboto"/>
                <a:ea typeface="Roboto"/>
                <a:cs typeface="Roboto"/>
                <a:sym typeface="Roboto"/>
              </a:rPr>
              <a:t>We're only interested in IMDb data, so create a new table that takes the film and all the columns related to IMDb.</a:t>
            </a:r>
            <a:endParaRPr sz="1100">
              <a:solidFill>
                <a:srgbClr val="043461"/>
              </a:solidFill>
              <a:latin typeface="Roboto"/>
              <a:ea typeface="Roboto"/>
              <a:cs typeface="Roboto"/>
              <a:sym typeface="Roboto"/>
            </a:endParaRPr>
          </a:p>
        </p:txBody>
      </p:sp>
      <p:sp>
        <p:nvSpPr>
          <p:cNvPr id="890" name="Google Shape;890;p70"/>
          <p:cNvSpPr/>
          <p:nvPr/>
        </p:nvSpPr>
        <p:spPr>
          <a:xfrm>
            <a:off x="1141350" y="3011050"/>
            <a:ext cx="7728300" cy="4863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100">
                <a:solidFill>
                  <a:srgbClr val="043461"/>
                </a:solidFill>
                <a:latin typeface="Roboto"/>
                <a:ea typeface="Roboto"/>
                <a:cs typeface="Roboto"/>
                <a:sym typeface="Roboto"/>
              </a:rPr>
              <a:t>Filter out only the good movies—any film with an IMDb score greater than or equal to 7—and remove the norm ratings.</a:t>
            </a:r>
            <a:endParaRPr sz="1100">
              <a:solidFill>
                <a:srgbClr val="043461"/>
              </a:solidFill>
              <a:latin typeface="Roboto"/>
              <a:ea typeface="Roboto"/>
              <a:cs typeface="Roboto"/>
              <a:sym typeface="Roboto"/>
            </a:endParaRPr>
          </a:p>
        </p:txBody>
      </p:sp>
      <p:sp>
        <p:nvSpPr>
          <p:cNvPr id="891" name="Google Shape;891;p70"/>
          <p:cNvSpPr/>
          <p:nvPr/>
        </p:nvSpPr>
        <p:spPr>
          <a:xfrm>
            <a:off x="1141275" y="3602150"/>
            <a:ext cx="7728300" cy="4863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100">
                <a:solidFill>
                  <a:srgbClr val="043461"/>
                </a:solidFill>
                <a:latin typeface="Roboto"/>
                <a:ea typeface="Roboto"/>
                <a:cs typeface="Roboto"/>
                <a:sym typeface="Roboto"/>
              </a:rPr>
              <a:t>Find less popular movies that you may not have heard about—anything with under 20,000 votes.</a:t>
            </a:r>
            <a:endParaRPr sz="1100">
              <a:solidFill>
                <a:srgbClr val="043461"/>
              </a:solidFill>
              <a:latin typeface="Roboto"/>
              <a:ea typeface="Roboto"/>
              <a:cs typeface="Roboto"/>
              <a:sym typeface="Roboto"/>
            </a:endParaRPr>
          </a:p>
        </p:txBody>
      </p:sp>
      <p:sp>
        <p:nvSpPr>
          <p:cNvPr id="892" name="Google Shape;892;p70"/>
          <p:cNvSpPr/>
          <p:nvPr/>
        </p:nvSpPr>
        <p:spPr>
          <a:xfrm>
            <a:off x="1141350" y="4193275"/>
            <a:ext cx="7728300" cy="4863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100">
                <a:solidFill>
                  <a:srgbClr val="043461"/>
                </a:solidFill>
                <a:latin typeface="Roboto"/>
                <a:ea typeface="Roboto"/>
                <a:cs typeface="Roboto"/>
                <a:sym typeface="Roboto"/>
              </a:rPr>
              <a:t>Finally, export this file to a spreadsheet, excluding the index, so we can keep track of our future watchlist.</a:t>
            </a:r>
            <a:endParaRPr sz="1100">
              <a:solidFill>
                <a:srgbClr val="043461"/>
              </a:solidFill>
              <a:latin typeface="Roboto"/>
              <a:ea typeface="Roboto"/>
              <a:cs typeface="Roboto"/>
              <a:sym typeface="Roboto"/>
            </a:endParaRPr>
          </a:p>
        </p:txBody>
      </p:sp>
      <p:grpSp>
        <p:nvGrpSpPr>
          <p:cNvPr id="893" name="Google Shape;893;p70"/>
          <p:cNvGrpSpPr/>
          <p:nvPr/>
        </p:nvGrpSpPr>
        <p:grpSpPr>
          <a:xfrm>
            <a:off x="429795" y="1274754"/>
            <a:ext cx="577822" cy="412443"/>
            <a:chOff x="453224" y="1424000"/>
            <a:chExt cx="510985" cy="364800"/>
          </a:xfrm>
        </p:grpSpPr>
        <p:sp>
          <p:nvSpPr>
            <p:cNvPr id="894" name="Google Shape;894;p70"/>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5" name="Google Shape;895;p70"/>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96" name="Google Shape;896;p70"/>
          <p:cNvGrpSpPr/>
          <p:nvPr/>
        </p:nvGrpSpPr>
        <p:grpSpPr>
          <a:xfrm>
            <a:off x="429795" y="1865844"/>
            <a:ext cx="577822" cy="412443"/>
            <a:chOff x="453224" y="1424000"/>
            <a:chExt cx="510985" cy="364800"/>
          </a:xfrm>
        </p:grpSpPr>
        <p:sp>
          <p:nvSpPr>
            <p:cNvPr id="897" name="Google Shape;897;p70"/>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8" name="Google Shape;898;p70"/>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99" name="Google Shape;899;p70"/>
          <p:cNvGrpSpPr/>
          <p:nvPr/>
        </p:nvGrpSpPr>
        <p:grpSpPr>
          <a:xfrm>
            <a:off x="429795" y="2456934"/>
            <a:ext cx="577822" cy="412443"/>
            <a:chOff x="453224" y="1424000"/>
            <a:chExt cx="510985" cy="364800"/>
          </a:xfrm>
        </p:grpSpPr>
        <p:sp>
          <p:nvSpPr>
            <p:cNvPr id="900" name="Google Shape;900;p70"/>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1" name="Google Shape;901;p70"/>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02" name="Google Shape;902;p70"/>
          <p:cNvGrpSpPr/>
          <p:nvPr/>
        </p:nvGrpSpPr>
        <p:grpSpPr>
          <a:xfrm>
            <a:off x="429795" y="3048024"/>
            <a:ext cx="577822" cy="412443"/>
            <a:chOff x="453224" y="1424000"/>
            <a:chExt cx="510985" cy="364800"/>
          </a:xfrm>
        </p:grpSpPr>
        <p:sp>
          <p:nvSpPr>
            <p:cNvPr id="903" name="Google Shape;903;p70"/>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4" name="Google Shape;904;p70"/>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05" name="Google Shape;905;p70"/>
          <p:cNvGrpSpPr/>
          <p:nvPr/>
        </p:nvGrpSpPr>
        <p:grpSpPr>
          <a:xfrm>
            <a:off x="429795" y="3639114"/>
            <a:ext cx="577822" cy="412443"/>
            <a:chOff x="453224" y="1424000"/>
            <a:chExt cx="510985" cy="364800"/>
          </a:xfrm>
        </p:grpSpPr>
        <p:sp>
          <p:nvSpPr>
            <p:cNvPr id="906" name="Google Shape;906;p70"/>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7" name="Google Shape;907;p70"/>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08" name="Google Shape;908;p70"/>
          <p:cNvGrpSpPr/>
          <p:nvPr/>
        </p:nvGrpSpPr>
        <p:grpSpPr>
          <a:xfrm>
            <a:off x="429795" y="4230204"/>
            <a:ext cx="577822" cy="412443"/>
            <a:chOff x="453224" y="1424000"/>
            <a:chExt cx="510985" cy="364800"/>
          </a:xfrm>
        </p:grpSpPr>
        <p:sp>
          <p:nvSpPr>
            <p:cNvPr id="909" name="Google Shape;909;p70"/>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0" name="Google Shape;910;p70"/>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21" name="Google Shape;921;p72"/>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Cleaning Data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Pandas Recap and Data Types </a:t>
            </a:r>
            <a:endParaRPr/>
          </a:p>
        </p:txBody>
      </p:sp>
      <p:sp>
        <p:nvSpPr>
          <p:cNvPr id="927" name="Google Shape;927;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928" name="Google Shape;928;p73"/>
          <p:cNvGraphicFramePr/>
          <p:nvPr/>
        </p:nvGraphicFramePr>
        <p:xfrm>
          <a:off x="354400" y="937125"/>
          <a:ext cx="3000000" cy="3000000"/>
        </p:xfrm>
        <a:graphic>
          <a:graphicData uri="http://schemas.openxmlformats.org/drawingml/2006/table">
            <a:tbl>
              <a:tblPr>
                <a:noFill/>
                <a:tableStyleId>{DDD5FBC2-44FC-4088-AB1A-CE8A0E4CFF12}</a:tableStyleId>
              </a:tblPr>
              <a:tblGrid>
                <a:gridCol w="1404675"/>
                <a:gridCol w="7030525"/>
              </a:tblGrid>
              <a:tr h="471400">
                <a:tc rowSpan="2">
                  <a:txBody>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Instructions</a:t>
                      </a:r>
                      <a:endParaRPr b="1" sz="1300">
                        <a:solidFill>
                          <a:srgbClr val="FFFFFF"/>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Open </a:t>
                      </a:r>
                      <a:r>
                        <a:rPr lang="en">
                          <a:solidFill>
                            <a:srgbClr val="FFFFFF"/>
                          </a:solidFill>
                          <a:highlight>
                            <a:srgbClr val="043461"/>
                          </a:highlight>
                          <a:latin typeface="Inconsolata Medium"/>
                          <a:ea typeface="Inconsolata Medium"/>
                          <a:cs typeface="Inconsolata Medium"/>
                          <a:sym typeface="Inconsolata Medium"/>
                        </a:rPr>
                        <a:t>PandasRecap.ipynb</a:t>
                      </a:r>
                      <a:r>
                        <a:rPr lang="en">
                          <a:solidFill>
                            <a:srgbClr val="043461"/>
                          </a:solidFill>
                          <a:latin typeface="Roboto"/>
                          <a:ea typeface="Roboto"/>
                          <a:cs typeface="Roboto"/>
                          <a:sym typeface="Roboto"/>
                        </a:rPr>
                        <a:t> in the </a:t>
                      </a:r>
                      <a:r>
                        <a:rPr lang="en">
                          <a:solidFill>
                            <a:srgbClr val="FFFFFF"/>
                          </a:solidFill>
                          <a:highlight>
                            <a:srgbClr val="043461"/>
                          </a:highlight>
                          <a:latin typeface="Inconsolata Medium"/>
                          <a:ea typeface="Inconsolata Medium"/>
                          <a:cs typeface="Inconsolata Medium"/>
                          <a:sym typeface="Inconsolata Medium"/>
                        </a:rPr>
                        <a:t>Unsolved</a:t>
                      </a:r>
                      <a:r>
                        <a:rPr lang="en">
                          <a:solidFill>
                            <a:srgbClr val="043461"/>
                          </a:solidFill>
                          <a:latin typeface="Roboto"/>
                          <a:ea typeface="Roboto"/>
                          <a:cs typeface="Roboto"/>
                          <a:sym typeface="Roboto"/>
                        </a:rPr>
                        <a:t> folder in your Jupyter notebook.</a:t>
                      </a:r>
                      <a:endParaRPr>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569225">
                <a:tc vMerge="1"/>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Go through the cells, and follow the comments.</a:t>
                      </a:r>
                      <a:endParaRPr>
                        <a:solidFill>
                          <a:srgbClr val="FFFFFF"/>
                        </a:solidFill>
                        <a:highlight>
                          <a:srgbClr val="043461"/>
                        </a:highlight>
                        <a:latin typeface="Inconsolata Medium"/>
                        <a:ea typeface="Inconsolata Medium"/>
                        <a:cs typeface="Inconsolata Medium"/>
                        <a:sym typeface="Inconsolata Medium"/>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83850">
                <a:tc rowSpan="2">
                  <a:txBody>
                    <a:bodyPr/>
                    <a:lstStyle/>
                    <a:p>
                      <a:pPr indent="0" lvl="0" marL="0" rtl="0" algn="r">
                        <a:spcBef>
                          <a:spcPts val="0"/>
                        </a:spcBef>
                        <a:spcAft>
                          <a:spcPts val="0"/>
                        </a:spcAft>
                        <a:buNone/>
                      </a:pPr>
                      <a:r>
                        <a:rPr b="1" lang="en" sz="1300">
                          <a:solidFill>
                            <a:srgbClr val="043461"/>
                          </a:solidFill>
                          <a:latin typeface="Roboto"/>
                          <a:ea typeface="Roboto"/>
                          <a:cs typeface="Roboto"/>
                          <a:sym typeface="Roboto"/>
                        </a:rPr>
                        <a:t>Hints</a:t>
                      </a:r>
                      <a:endParaRPr b="1" sz="13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A list of a DataFrame's data types can be checked by accessing its </a:t>
                      </a:r>
                      <a:r>
                        <a:rPr lang="en">
                          <a:solidFill>
                            <a:srgbClr val="FFFFFF"/>
                          </a:solidFill>
                          <a:highlight>
                            <a:srgbClr val="043461"/>
                          </a:highlight>
                          <a:latin typeface="Inconsolata Medium"/>
                          <a:ea typeface="Inconsolata Medium"/>
                          <a:cs typeface="Inconsolata Medium"/>
                          <a:sym typeface="Inconsolata Medium"/>
                        </a:rPr>
                        <a:t>dtypes</a:t>
                      </a:r>
                      <a:r>
                        <a:rPr lang="en">
                          <a:solidFill>
                            <a:srgbClr val="043461"/>
                          </a:solidFill>
                          <a:latin typeface="Roboto"/>
                          <a:ea typeface="Roboto"/>
                          <a:cs typeface="Roboto"/>
                          <a:sym typeface="Roboto"/>
                        </a:rPr>
                        <a:t> property.</a:t>
                      </a:r>
                      <a:endParaRPr>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865175">
                <a:tc vMerge="1"/>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To change a non-numeric column to a numeric column, use the </a:t>
                      </a:r>
                      <a:r>
                        <a:rPr lang="en">
                          <a:solidFill>
                            <a:srgbClr val="FFFFFF"/>
                          </a:solidFill>
                          <a:highlight>
                            <a:srgbClr val="043461"/>
                          </a:highlight>
                          <a:latin typeface="Inconsolata Medium"/>
                          <a:ea typeface="Inconsolata Medium"/>
                          <a:cs typeface="Inconsolata Medium"/>
                          <a:sym typeface="Inconsolata Medium"/>
                        </a:rPr>
                        <a:t>df.astype(&lt;datatype&gt;)</a:t>
                      </a:r>
                      <a:r>
                        <a:rPr lang="en">
                          <a:solidFill>
                            <a:srgbClr val="043461"/>
                          </a:solidFill>
                          <a:latin typeface="Roboto"/>
                          <a:ea typeface="Roboto"/>
                          <a:cs typeface="Roboto"/>
                          <a:sym typeface="Roboto"/>
                        </a:rPr>
                        <a:t> method and pass in the desired data type as the parameter.</a:t>
                      </a:r>
                      <a:endParaRPr>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74"/>
          <p:cNvSpPr txBox="1"/>
          <p:nvPr>
            <p:ph type="title"/>
          </p:nvPr>
        </p:nvSpPr>
        <p:spPr>
          <a:xfrm>
            <a:off x="25" y="274800"/>
            <a:ext cx="8509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400"/>
              <a:t>When dealing with massive datasets, it’s almost inevitable that we’ll encounter duplicate rows, inconsistent spelling, and missing values. </a:t>
            </a:r>
            <a:endParaRPr sz="3400"/>
          </a:p>
        </p:txBody>
      </p:sp>
      <p:sp>
        <p:nvSpPr>
          <p:cNvPr id="934" name="Google Shape;934;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40" name="Google Shape;940;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Cleaning Data </a:t>
            </a:r>
            <a:endParaRPr/>
          </a:p>
        </p:txBody>
      </p:sp>
      <p:sp>
        <p:nvSpPr>
          <p:cNvPr id="941" name="Google Shape;941;p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highlight>
                  <a:srgbClr val="F2F5F9"/>
                </a:highlight>
                <a:latin typeface="Inconsolata Medium"/>
                <a:ea typeface="Inconsolata Medium"/>
                <a:cs typeface="Inconsolata Medium"/>
                <a:sym typeface="Inconsolata Medium"/>
              </a:rPr>
              <a:t>del &lt;DataFrame&gt;[&lt;columns&gt;]</a:t>
            </a:r>
            <a:endParaRPr>
              <a:highlight>
                <a:srgbClr val="F2F5F9"/>
              </a:highlight>
              <a:latin typeface="Inconsolata Medium"/>
              <a:ea typeface="Inconsolata Medium"/>
              <a:cs typeface="Inconsolata Medium"/>
              <a:sym typeface="Inconsolata Medium"/>
            </a:endParaRPr>
          </a:p>
        </p:txBody>
      </p:sp>
      <p:pic>
        <p:nvPicPr>
          <p:cNvPr id="942" name="Google Shape;942;p75"/>
          <p:cNvPicPr preferRelativeResize="0"/>
          <p:nvPr/>
        </p:nvPicPr>
        <p:blipFill>
          <a:blip r:embed="rId3">
            <a:alphaModFix/>
          </a:blip>
          <a:stretch>
            <a:fillRect/>
          </a:stretch>
        </p:blipFill>
        <p:spPr>
          <a:xfrm>
            <a:off x="1955787" y="1216250"/>
            <a:ext cx="5232426" cy="35249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48" name="Google Shape;948;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Cleaning Data </a:t>
            </a:r>
            <a:endParaRPr/>
          </a:p>
        </p:txBody>
      </p:sp>
      <p:sp>
        <p:nvSpPr>
          <p:cNvPr id="949" name="Google Shape;949;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highlight>
                  <a:srgbClr val="F2F5F9"/>
                </a:highlight>
                <a:latin typeface="Inconsolata Medium"/>
                <a:ea typeface="Inconsolata Medium"/>
                <a:cs typeface="Inconsolata Medium"/>
                <a:sym typeface="Inconsolata Medium"/>
              </a:rPr>
              <a:t>count()  </a:t>
            </a:r>
            <a:endParaRPr>
              <a:highlight>
                <a:srgbClr val="F2F5F9"/>
              </a:highlight>
              <a:latin typeface="Inconsolata Medium"/>
              <a:ea typeface="Inconsolata Medium"/>
              <a:cs typeface="Inconsolata Medium"/>
              <a:sym typeface="Inconsolata Medium"/>
            </a:endParaRPr>
          </a:p>
          <a:p>
            <a:pPr indent="0" lvl="0" marL="0" rtl="0" algn="l">
              <a:spcBef>
                <a:spcPts val="0"/>
              </a:spcBef>
              <a:spcAft>
                <a:spcPts val="0"/>
              </a:spcAft>
              <a:buNone/>
            </a:pPr>
            <a:r>
              <a:rPr lang="en">
                <a:highlight>
                  <a:srgbClr val="F2F5F9"/>
                </a:highlight>
                <a:latin typeface="Inconsolata Medium"/>
                <a:ea typeface="Inconsolata Medium"/>
                <a:cs typeface="Inconsolata Medium"/>
                <a:sym typeface="Inconsolata Medium"/>
              </a:rPr>
              <a:t>&lt;DataFrame&gt;.dropna(how=’any’)</a:t>
            </a:r>
            <a:endParaRPr>
              <a:highlight>
                <a:srgbClr val="F2F5F9"/>
              </a:highlight>
              <a:latin typeface="Inconsolata Medium"/>
              <a:ea typeface="Inconsolata Medium"/>
              <a:cs typeface="Inconsolata Medium"/>
              <a:sym typeface="Inconsolata Medium"/>
            </a:endParaRPr>
          </a:p>
        </p:txBody>
      </p:sp>
      <p:pic>
        <p:nvPicPr>
          <p:cNvPr id="950" name="Google Shape;950;p76"/>
          <p:cNvPicPr preferRelativeResize="0"/>
          <p:nvPr/>
        </p:nvPicPr>
        <p:blipFill>
          <a:blip r:embed="rId3">
            <a:alphaModFix/>
          </a:blip>
          <a:stretch>
            <a:fillRect/>
          </a:stretch>
        </p:blipFill>
        <p:spPr>
          <a:xfrm>
            <a:off x="749450" y="1351899"/>
            <a:ext cx="7154539" cy="34763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56" name="Google Shape;956;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Cleaning Data </a:t>
            </a:r>
            <a:endParaRPr/>
          </a:p>
        </p:txBody>
      </p:sp>
      <p:sp>
        <p:nvSpPr>
          <p:cNvPr id="957" name="Google Shape;957;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highlight>
                  <a:srgbClr val="F2F5F9"/>
                </a:highlight>
                <a:latin typeface="Inconsolata Medium"/>
                <a:ea typeface="Inconsolata Medium"/>
                <a:cs typeface="Inconsolata Medium"/>
                <a:sym typeface="Inconsolata Medium"/>
              </a:rPr>
              <a:t>value_counts()  </a:t>
            </a:r>
            <a:endParaRPr>
              <a:highlight>
                <a:srgbClr val="F2F5F9"/>
              </a:highlight>
              <a:latin typeface="Inconsolata Medium"/>
              <a:ea typeface="Inconsolata Medium"/>
              <a:cs typeface="Inconsolata Medium"/>
              <a:sym typeface="Inconsolata Medium"/>
            </a:endParaRPr>
          </a:p>
          <a:p>
            <a:pPr indent="0" lvl="0" marL="0" rtl="0" algn="l">
              <a:spcBef>
                <a:spcPts val="0"/>
              </a:spcBef>
              <a:spcAft>
                <a:spcPts val="0"/>
              </a:spcAft>
              <a:buNone/>
            </a:pPr>
            <a:r>
              <a:rPr lang="en">
                <a:highlight>
                  <a:srgbClr val="F2F5F9"/>
                </a:highlight>
                <a:latin typeface="Inconsolata Medium"/>
                <a:ea typeface="Inconsolata Medium"/>
                <a:cs typeface="Inconsolata Medium"/>
                <a:sym typeface="Inconsolata Medium"/>
              </a:rPr>
              <a:t>replace()</a:t>
            </a:r>
            <a:endParaRPr>
              <a:highlight>
                <a:srgbClr val="F2F5F9"/>
              </a:highlight>
              <a:latin typeface="Inconsolata Medium"/>
              <a:ea typeface="Inconsolata Medium"/>
              <a:cs typeface="Inconsolata Medium"/>
              <a:sym typeface="Inconsolata Medium"/>
            </a:endParaRPr>
          </a:p>
          <a:p>
            <a:pPr indent="0" lvl="0" marL="0" rtl="0" algn="l">
              <a:spcBef>
                <a:spcPts val="0"/>
              </a:spcBef>
              <a:spcAft>
                <a:spcPts val="0"/>
              </a:spcAft>
              <a:buNone/>
            </a:pPr>
            <a:r>
              <a:t/>
            </a:r>
            <a:endParaRPr>
              <a:highlight>
                <a:srgbClr val="F2F5F9"/>
              </a:highlight>
              <a:latin typeface="Inconsolata Medium"/>
              <a:ea typeface="Inconsolata Medium"/>
              <a:cs typeface="Inconsolata Medium"/>
              <a:sym typeface="Inconsolata Medium"/>
            </a:endParaRPr>
          </a:p>
        </p:txBody>
      </p:sp>
      <p:pic>
        <p:nvPicPr>
          <p:cNvPr id="958" name="Google Shape;958;p77"/>
          <p:cNvPicPr preferRelativeResize="0"/>
          <p:nvPr/>
        </p:nvPicPr>
        <p:blipFill>
          <a:blip r:embed="rId3">
            <a:alphaModFix/>
          </a:blip>
          <a:stretch>
            <a:fillRect/>
          </a:stretch>
        </p:blipFill>
        <p:spPr>
          <a:xfrm>
            <a:off x="581150" y="1327975"/>
            <a:ext cx="8000486" cy="35002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801" name="Google Shape;801;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today’s class, you will be able to:</a:t>
            </a:r>
            <a:endParaRPr/>
          </a:p>
        </p:txBody>
      </p:sp>
      <p:sp>
        <p:nvSpPr>
          <p:cNvPr id="802" name="Google Shape;802;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03" name="Google Shape;803;p6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04" name="Google Shape;804;p6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05" name="Google Shape;805;p6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06" name="Google Shape;806;p6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07" name="Google Shape;807;p60"/>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Navigate through DataFrames using </a:t>
            </a:r>
            <a:r>
              <a:rPr lang="en" sz="1800">
                <a:solidFill>
                  <a:srgbClr val="FFFFFF"/>
                </a:solidFill>
                <a:highlight>
                  <a:srgbClr val="043461"/>
                </a:highlight>
                <a:latin typeface="Inconsolata Medium"/>
                <a:ea typeface="Inconsolata Medium"/>
                <a:cs typeface="Inconsolata Medium"/>
                <a:sym typeface="Inconsolata Medium"/>
              </a:rPr>
              <a:t>loc</a:t>
            </a:r>
            <a:r>
              <a:rPr lang="en" sz="1800">
                <a:solidFill>
                  <a:srgbClr val="043461"/>
                </a:solidFill>
                <a:latin typeface="Roboto"/>
                <a:ea typeface="Roboto"/>
                <a:cs typeface="Roboto"/>
                <a:sym typeface="Roboto"/>
              </a:rPr>
              <a:t> and </a:t>
            </a:r>
            <a:r>
              <a:rPr lang="en" sz="1800">
                <a:solidFill>
                  <a:srgbClr val="FFFFFF"/>
                </a:solidFill>
                <a:highlight>
                  <a:srgbClr val="043461"/>
                </a:highlight>
                <a:latin typeface="Inconsolata Medium"/>
                <a:ea typeface="Inconsolata Medium"/>
                <a:cs typeface="Inconsolata Medium"/>
                <a:sym typeface="Inconsolata Medium"/>
              </a:rPr>
              <a:t>iloc</a:t>
            </a:r>
            <a:r>
              <a:rPr lang="en" sz="1800">
                <a:solidFill>
                  <a:srgbClr val="043461"/>
                </a:solidFill>
                <a:latin typeface="Roboto"/>
                <a:ea typeface="Roboto"/>
                <a:cs typeface="Roboto"/>
                <a:sym typeface="Roboto"/>
              </a:rPr>
              <a:t>. </a:t>
            </a:r>
            <a:endParaRPr sz="1800">
              <a:solidFill>
                <a:srgbClr val="043461"/>
              </a:solidFill>
              <a:latin typeface="Roboto"/>
              <a:ea typeface="Roboto"/>
              <a:cs typeface="Roboto"/>
              <a:sym typeface="Roboto"/>
            </a:endParaRPr>
          </a:p>
        </p:txBody>
      </p:sp>
      <p:sp>
        <p:nvSpPr>
          <p:cNvPr id="808" name="Google Shape;808;p60"/>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Filter and slice Pandas DataFrames.</a:t>
            </a:r>
            <a:endParaRPr sz="1800">
              <a:solidFill>
                <a:srgbClr val="043461"/>
              </a:solidFill>
              <a:latin typeface="Roboto"/>
              <a:ea typeface="Roboto"/>
              <a:cs typeface="Roboto"/>
              <a:sym typeface="Roboto"/>
            </a:endParaRPr>
          </a:p>
        </p:txBody>
      </p:sp>
      <p:sp>
        <p:nvSpPr>
          <p:cNvPr id="809" name="Google Shape;809;p60"/>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Create and access Pandas </a:t>
            </a:r>
            <a:r>
              <a:rPr lang="en" sz="1800">
                <a:solidFill>
                  <a:srgbClr val="FFFFFF"/>
                </a:solidFill>
                <a:highlight>
                  <a:srgbClr val="043461"/>
                </a:highlight>
                <a:latin typeface="Inconsolata Medium"/>
                <a:ea typeface="Inconsolata Medium"/>
                <a:cs typeface="Inconsolata Medium"/>
                <a:sym typeface="Inconsolata Medium"/>
              </a:rPr>
              <a:t>groupby</a:t>
            </a:r>
            <a:r>
              <a:rPr lang="en" sz="1800">
                <a:solidFill>
                  <a:srgbClr val="043461"/>
                </a:solidFill>
                <a:latin typeface="Roboto"/>
                <a:ea typeface="Roboto"/>
                <a:cs typeface="Roboto"/>
                <a:sym typeface="Roboto"/>
              </a:rPr>
              <a:t> objects.</a:t>
            </a:r>
            <a:endParaRPr sz="1800">
              <a:solidFill>
                <a:srgbClr val="043461"/>
              </a:solidFill>
              <a:latin typeface="Roboto"/>
              <a:ea typeface="Roboto"/>
              <a:cs typeface="Roboto"/>
              <a:sym typeface="Roboto"/>
            </a:endParaRPr>
          </a:p>
        </p:txBody>
      </p:sp>
      <p:sp>
        <p:nvSpPr>
          <p:cNvPr id="810" name="Google Shape;810;p60"/>
          <p:cNvSpPr/>
          <p:nvPr/>
        </p:nvSpPr>
        <p:spPr>
          <a:xfrm>
            <a:off x="1352550" y="39189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Sort DataFrames. </a:t>
            </a:r>
            <a:endParaRPr sz="1800">
              <a:solidFill>
                <a:srgbClr val="043461"/>
              </a:solidFill>
              <a:latin typeface="Roboto"/>
              <a:ea typeface="Roboto"/>
              <a:cs typeface="Roboto"/>
              <a:sym typeface="Roboto"/>
            </a:endParaRPr>
          </a:p>
        </p:txBody>
      </p:sp>
      <p:sp>
        <p:nvSpPr>
          <p:cNvPr id="811" name="Google Shape;811;p6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12" name="Google Shape;812;p6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13" name="Google Shape;813;p6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14" name="Google Shape;814;p6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78"/>
          <p:cNvSpPr txBox="1"/>
          <p:nvPr>
            <p:ph type="title"/>
          </p:nvPr>
        </p:nvSpPr>
        <p:spPr>
          <a:xfrm>
            <a:off x="-12300" y="274875"/>
            <a:ext cx="8731500" cy="3265800"/>
          </a:xfrm>
          <a:prstGeom prst="rect">
            <a:avLst/>
          </a:prstGeom>
        </p:spPr>
        <p:txBody>
          <a:bodyPr anchorCtr="0" anchor="t" bIns="91425" lIns="1737350" spcFirstLastPara="1" rIns="91425" wrap="square" tIns="457200">
            <a:noAutofit/>
          </a:bodyPr>
          <a:lstStyle/>
          <a:p>
            <a:pPr indent="0" lvl="0" marL="0" rtl="0" algn="l">
              <a:lnSpc>
                <a:spcPct val="115000"/>
              </a:lnSpc>
              <a:spcBef>
                <a:spcPts val="0"/>
              </a:spcBef>
              <a:spcAft>
                <a:spcPts val="0"/>
              </a:spcAft>
              <a:buNone/>
            </a:pPr>
            <a:r>
              <a:rPr lang="en" sz="3600"/>
              <a:t>Activity: Hong Kong LPG Appliances</a:t>
            </a:r>
            <a:endParaRPr sz="3600"/>
          </a:p>
          <a:p>
            <a:pPr indent="0" lvl="0" marL="0" rtl="0" algn="l">
              <a:lnSpc>
                <a:spcPct val="115000"/>
              </a:lnSpc>
              <a:spcBef>
                <a:spcPts val="800"/>
              </a:spcBef>
              <a:spcAft>
                <a:spcPts val="800"/>
              </a:spcAft>
              <a:buNone/>
            </a:pPr>
            <a:r>
              <a:rPr lang="en" sz="1800">
                <a:latin typeface="Roboto"/>
                <a:ea typeface="Roboto"/>
                <a:cs typeface="Roboto"/>
                <a:sym typeface="Roboto"/>
              </a:rPr>
              <a:t>In this activity, you will take an LPG appliance dataset from Hong Kong, and clean it so that the DataFrame is consistent, and that there are no rows with missing data.</a:t>
            </a:r>
            <a:endParaRPr sz="1800">
              <a:latin typeface="Roboto"/>
              <a:ea typeface="Roboto"/>
              <a:cs typeface="Roboto"/>
              <a:sym typeface="Roboto"/>
            </a:endParaRPr>
          </a:p>
        </p:txBody>
      </p:sp>
      <p:sp>
        <p:nvSpPr>
          <p:cNvPr id="964" name="Google Shape;964;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65" name="Google Shape;965;p78"/>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Hong Kong LPG Appliances</a:t>
            </a:r>
            <a:endParaRPr/>
          </a:p>
        </p:txBody>
      </p:sp>
      <p:sp>
        <p:nvSpPr>
          <p:cNvPr id="971" name="Google Shape;971;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72" name="Google Shape;972;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 </a:t>
            </a:r>
            <a:endParaRPr/>
          </a:p>
        </p:txBody>
      </p:sp>
      <p:sp>
        <p:nvSpPr>
          <p:cNvPr id="973" name="Google Shape;973;p79"/>
          <p:cNvSpPr/>
          <p:nvPr/>
        </p:nvSpPr>
        <p:spPr>
          <a:xfrm>
            <a:off x="1362448" y="1071648"/>
            <a:ext cx="7517100" cy="5337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Read in the CSV by using Pandas, and print out the DataFrame that is returned.</a:t>
            </a:r>
            <a:endParaRPr sz="1200">
              <a:solidFill>
                <a:srgbClr val="043461"/>
              </a:solidFill>
              <a:latin typeface="Roboto"/>
              <a:ea typeface="Roboto"/>
              <a:cs typeface="Roboto"/>
              <a:sym typeface="Roboto"/>
            </a:endParaRPr>
          </a:p>
        </p:txBody>
      </p:sp>
      <p:sp>
        <p:nvSpPr>
          <p:cNvPr id="974" name="Google Shape;974;p79"/>
          <p:cNvSpPr/>
          <p:nvPr/>
        </p:nvSpPr>
        <p:spPr>
          <a:xfrm>
            <a:off x="1352543" y="2342101"/>
            <a:ext cx="7517100" cy="5337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Get a count of the rows within the DataFrame to determine if there are any null values.</a:t>
            </a:r>
            <a:endParaRPr sz="1200">
              <a:solidFill>
                <a:srgbClr val="043461"/>
              </a:solidFill>
              <a:latin typeface="Roboto"/>
              <a:ea typeface="Roboto"/>
              <a:cs typeface="Roboto"/>
              <a:sym typeface="Roboto"/>
            </a:endParaRPr>
          </a:p>
        </p:txBody>
      </p:sp>
      <p:sp>
        <p:nvSpPr>
          <p:cNvPr id="975" name="Google Shape;975;p79"/>
          <p:cNvSpPr/>
          <p:nvPr/>
        </p:nvSpPr>
        <p:spPr>
          <a:xfrm>
            <a:off x="1352543" y="2969375"/>
            <a:ext cx="7517100" cy="5337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Drop the rows that contain null values.</a:t>
            </a:r>
            <a:endParaRPr sz="1200">
              <a:solidFill>
                <a:srgbClr val="043461"/>
              </a:solidFill>
              <a:latin typeface="Roboto"/>
              <a:ea typeface="Roboto"/>
              <a:cs typeface="Roboto"/>
              <a:sym typeface="Roboto"/>
            </a:endParaRPr>
          </a:p>
        </p:txBody>
      </p:sp>
      <p:sp>
        <p:nvSpPr>
          <p:cNvPr id="976" name="Google Shape;976;p79"/>
          <p:cNvSpPr/>
          <p:nvPr/>
        </p:nvSpPr>
        <p:spPr>
          <a:xfrm>
            <a:off x="1352543" y="3602950"/>
            <a:ext cx="7517100" cy="5337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Search through the </a:t>
            </a:r>
            <a:r>
              <a:rPr lang="en" sz="1200">
                <a:solidFill>
                  <a:srgbClr val="FFFFFF"/>
                </a:solidFill>
                <a:highlight>
                  <a:srgbClr val="043461"/>
                </a:highlight>
                <a:latin typeface="Inconsolata Medium"/>
                <a:ea typeface="Inconsolata Medium"/>
                <a:cs typeface="Inconsolata Medium"/>
                <a:sym typeface="Inconsolata Medium"/>
              </a:rPr>
              <a:t>"Applicant"</a:t>
            </a:r>
            <a:r>
              <a:rPr lang="en" sz="1200">
                <a:solidFill>
                  <a:srgbClr val="043461"/>
                </a:solidFill>
                <a:latin typeface="Roboto"/>
                <a:ea typeface="Roboto"/>
                <a:cs typeface="Roboto"/>
                <a:sym typeface="Roboto"/>
              </a:rPr>
              <a:t> column, and replace any similar values with one consistent value.</a:t>
            </a:r>
            <a:endParaRPr sz="1200">
              <a:solidFill>
                <a:srgbClr val="043461"/>
              </a:solidFill>
              <a:latin typeface="Roboto"/>
              <a:ea typeface="Roboto"/>
              <a:cs typeface="Roboto"/>
              <a:sym typeface="Roboto"/>
            </a:endParaRPr>
          </a:p>
        </p:txBody>
      </p:sp>
      <p:sp>
        <p:nvSpPr>
          <p:cNvPr id="977" name="Google Shape;977;p79"/>
          <p:cNvSpPr/>
          <p:nvPr/>
        </p:nvSpPr>
        <p:spPr>
          <a:xfrm>
            <a:off x="1364843" y="4242100"/>
            <a:ext cx="7517100" cy="5337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Create a couple DataFrames that look into one Place of Manufacture only, and print them to the screen.</a:t>
            </a:r>
            <a:endParaRPr sz="1200">
              <a:solidFill>
                <a:srgbClr val="043461"/>
              </a:solidFill>
              <a:latin typeface="Roboto"/>
              <a:ea typeface="Roboto"/>
              <a:cs typeface="Roboto"/>
              <a:sym typeface="Roboto"/>
            </a:endParaRPr>
          </a:p>
        </p:txBody>
      </p:sp>
      <p:sp>
        <p:nvSpPr>
          <p:cNvPr id="978" name="Google Shape;978;p79"/>
          <p:cNvSpPr/>
          <p:nvPr/>
        </p:nvSpPr>
        <p:spPr>
          <a:xfrm>
            <a:off x="450675" y="1121266"/>
            <a:ext cx="743726" cy="21677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79" name="Google Shape;979;p79"/>
          <p:cNvSpPr/>
          <p:nvPr/>
        </p:nvSpPr>
        <p:spPr>
          <a:xfrm flipH="1" rot="10800000">
            <a:off x="450675" y="1360580"/>
            <a:ext cx="743726" cy="21677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80" name="Google Shape;980;p79"/>
          <p:cNvSpPr/>
          <p:nvPr/>
        </p:nvSpPr>
        <p:spPr>
          <a:xfrm>
            <a:off x="450675" y="2376796"/>
            <a:ext cx="743726" cy="21677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81" name="Google Shape;981;p79"/>
          <p:cNvSpPr/>
          <p:nvPr/>
        </p:nvSpPr>
        <p:spPr>
          <a:xfrm flipH="1" rot="10800000">
            <a:off x="450675" y="2616110"/>
            <a:ext cx="743726" cy="21677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82" name="Google Shape;982;p79"/>
          <p:cNvSpPr/>
          <p:nvPr/>
        </p:nvSpPr>
        <p:spPr>
          <a:xfrm>
            <a:off x="450675" y="3026038"/>
            <a:ext cx="743726" cy="21677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83" name="Google Shape;983;p79"/>
          <p:cNvSpPr/>
          <p:nvPr/>
        </p:nvSpPr>
        <p:spPr>
          <a:xfrm flipH="1" rot="10800000">
            <a:off x="450675" y="3265352"/>
            <a:ext cx="743726" cy="21677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84" name="Google Shape;984;p79"/>
          <p:cNvSpPr/>
          <p:nvPr/>
        </p:nvSpPr>
        <p:spPr>
          <a:xfrm>
            <a:off x="450675" y="3651871"/>
            <a:ext cx="743726" cy="21677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85" name="Google Shape;985;p79"/>
          <p:cNvSpPr/>
          <p:nvPr/>
        </p:nvSpPr>
        <p:spPr>
          <a:xfrm flipH="1" rot="10800000">
            <a:off x="450675" y="3891185"/>
            <a:ext cx="743726" cy="21677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86" name="Google Shape;986;p79"/>
          <p:cNvSpPr/>
          <p:nvPr/>
        </p:nvSpPr>
        <p:spPr>
          <a:xfrm>
            <a:off x="450675" y="4283279"/>
            <a:ext cx="743726" cy="21677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87" name="Google Shape;987;p79"/>
          <p:cNvSpPr/>
          <p:nvPr/>
        </p:nvSpPr>
        <p:spPr>
          <a:xfrm flipH="1" rot="10800000">
            <a:off x="450675" y="4522593"/>
            <a:ext cx="743726" cy="21677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88" name="Google Shape;988;p79"/>
          <p:cNvSpPr/>
          <p:nvPr/>
        </p:nvSpPr>
        <p:spPr>
          <a:xfrm>
            <a:off x="1352543" y="1714826"/>
            <a:ext cx="7517100" cy="5337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Reduce the DataFrame to only the columns in English.</a:t>
            </a:r>
            <a:endParaRPr sz="1200">
              <a:solidFill>
                <a:srgbClr val="043461"/>
              </a:solidFill>
              <a:latin typeface="Roboto"/>
              <a:ea typeface="Roboto"/>
              <a:cs typeface="Roboto"/>
              <a:sym typeface="Roboto"/>
            </a:endParaRPr>
          </a:p>
        </p:txBody>
      </p:sp>
      <p:sp>
        <p:nvSpPr>
          <p:cNvPr id="989" name="Google Shape;989;p79"/>
          <p:cNvSpPr/>
          <p:nvPr/>
        </p:nvSpPr>
        <p:spPr>
          <a:xfrm>
            <a:off x="450675" y="1749521"/>
            <a:ext cx="743726" cy="21677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90" name="Google Shape;990;p79"/>
          <p:cNvSpPr/>
          <p:nvPr/>
        </p:nvSpPr>
        <p:spPr>
          <a:xfrm flipH="1" rot="10800000">
            <a:off x="450675" y="1988835"/>
            <a:ext cx="743726" cy="21677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81"/>
          <p:cNvSpPr txBox="1"/>
          <p:nvPr>
            <p:ph type="title"/>
          </p:nvPr>
        </p:nvSpPr>
        <p:spPr>
          <a:xfrm>
            <a:off x="1400" y="274875"/>
            <a:ext cx="8731500" cy="3265800"/>
          </a:xfrm>
          <a:prstGeom prst="rect">
            <a:avLst/>
          </a:prstGeom>
        </p:spPr>
        <p:txBody>
          <a:bodyPr anchorCtr="0" anchor="t" bIns="91425" lIns="1737350" spcFirstLastPara="1" rIns="91425" wrap="square" tIns="457200">
            <a:noAutofit/>
          </a:bodyPr>
          <a:lstStyle/>
          <a:p>
            <a:pPr indent="0" lvl="0" marL="0" rtl="0" algn="l">
              <a:lnSpc>
                <a:spcPct val="115000"/>
              </a:lnSpc>
              <a:spcBef>
                <a:spcPts val="0"/>
              </a:spcBef>
              <a:spcAft>
                <a:spcPts val="0"/>
              </a:spcAft>
              <a:buNone/>
            </a:pPr>
            <a:r>
              <a:rPr lang="en" sz="3600"/>
              <a:t>Activity: </a:t>
            </a:r>
            <a:r>
              <a:rPr lang="en" sz="3600"/>
              <a:t>Pandas Recap and Data Types </a:t>
            </a:r>
            <a:endParaRPr sz="3600"/>
          </a:p>
          <a:p>
            <a:pPr indent="0" lvl="0" marL="0" rtl="0" algn="l">
              <a:lnSpc>
                <a:spcPct val="115000"/>
              </a:lnSpc>
              <a:spcBef>
                <a:spcPts val="800"/>
              </a:spcBef>
              <a:spcAft>
                <a:spcPts val="800"/>
              </a:spcAft>
              <a:buNone/>
            </a:pPr>
            <a:r>
              <a:rPr lang="en" sz="1800">
                <a:latin typeface="Roboto"/>
                <a:ea typeface="Roboto"/>
                <a:cs typeface="Roboto"/>
                <a:sym typeface="Roboto"/>
              </a:rPr>
              <a:t>In this activity, we will recap what has been covered in </a:t>
            </a:r>
            <a:br>
              <a:rPr lang="en" sz="1800">
                <a:latin typeface="Roboto"/>
                <a:ea typeface="Roboto"/>
                <a:cs typeface="Roboto"/>
                <a:sym typeface="Roboto"/>
              </a:rPr>
            </a:br>
            <a:r>
              <a:rPr lang="en" sz="1800">
                <a:latin typeface="Roboto"/>
                <a:ea typeface="Roboto"/>
                <a:cs typeface="Roboto"/>
                <a:sym typeface="Roboto"/>
              </a:rPr>
              <a:t>Pandas up to this point. </a:t>
            </a:r>
            <a:endParaRPr sz="1800">
              <a:latin typeface="Roboto"/>
              <a:ea typeface="Roboto"/>
              <a:cs typeface="Roboto"/>
              <a:sym typeface="Roboto"/>
            </a:endParaRPr>
          </a:p>
        </p:txBody>
      </p:sp>
      <p:sp>
        <p:nvSpPr>
          <p:cNvPr id="1001" name="Google Shape;1001;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02" name="Google Shape;1002;p81"/>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a:t>
            </a:r>
            <a:r>
              <a:rPr lang="en"/>
              <a:t> minutes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pic>
        <p:nvPicPr>
          <p:cNvPr descr="Clean 15 min timer counting downwards, 5 sec pre-count with beeps and then an alarm after 15 min plus 60 sec overtime. If you rather have this timer counting upwards use this instead: https://www.youtube.com/watch?v=FZhRY3QL9wc&#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1007" name="Google Shape;1007;p82" title="15 minute Countdown timer (with alarm)">
            <a:hlinkClick r:id="rId3"/>
          </p:cNvPr>
          <p:cNvPicPr preferRelativeResize="0"/>
          <p:nvPr/>
        </p:nvPicPr>
        <p:blipFill>
          <a:blip r:embed="rId4">
            <a:alphaModFix/>
          </a:blip>
          <a:stretch>
            <a:fillRect/>
          </a:stretch>
        </p:blipFill>
        <p:spPr>
          <a:xfrm>
            <a:off x="298200" y="3657575"/>
            <a:ext cx="1732850" cy="1299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83"/>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Pandas Grouping</a:t>
            </a:r>
            <a:endParaRPr/>
          </a:p>
        </p:txBody>
      </p:sp>
      <p:sp>
        <p:nvSpPr>
          <p:cNvPr id="1013" name="Google Shape;1013;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84"/>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solidFill>
                  <a:srgbClr val="000000"/>
                </a:solidFill>
                <a:highlight>
                  <a:srgbClr val="F2F5F9"/>
                </a:highlight>
                <a:latin typeface="Inconsolata Medium"/>
                <a:ea typeface="Inconsolata Medium"/>
                <a:cs typeface="Inconsolata Medium"/>
                <a:sym typeface="Inconsolata Medium"/>
              </a:rPr>
              <a:t>.groupby()</a:t>
            </a:r>
            <a:r>
              <a:rPr lang="en"/>
              <a:t> is a simpler </a:t>
            </a:r>
            <a:br>
              <a:rPr lang="en"/>
            </a:br>
            <a:r>
              <a:rPr lang="en"/>
              <a:t>method for filtering data.</a:t>
            </a:r>
            <a:endParaRPr/>
          </a:p>
        </p:txBody>
      </p:sp>
      <p:sp>
        <p:nvSpPr>
          <p:cNvPr id="1019" name="Google Shape;1019;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Pandas Grouping</a:t>
            </a:r>
            <a:endParaRPr/>
          </a:p>
        </p:txBody>
      </p:sp>
      <p:sp>
        <p:nvSpPr>
          <p:cNvPr id="1025" name="Google Shape;1025;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6" name="Google Shape;1026;p85"/>
          <p:cNvSpPr/>
          <p:nvPr/>
        </p:nvSpPr>
        <p:spPr>
          <a:xfrm>
            <a:off x="1045025" y="1260090"/>
            <a:ext cx="7849500" cy="4464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43461"/>
                </a:solidFill>
                <a:latin typeface="Roboto"/>
                <a:ea typeface="Roboto"/>
                <a:cs typeface="Roboto"/>
                <a:sym typeface="Roboto"/>
              </a:rPr>
              <a:t>The </a:t>
            </a:r>
            <a:r>
              <a:rPr lang="en" sz="1200">
                <a:solidFill>
                  <a:srgbClr val="FFFFFF"/>
                </a:solidFill>
                <a:highlight>
                  <a:srgbClr val="043461"/>
                </a:highlight>
                <a:latin typeface="Inconsolata Medium"/>
                <a:ea typeface="Inconsolata Medium"/>
                <a:cs typeface="Inconsolata Medium"/>
                <a:sym typeface="Inconsolata Medium"/>
              </a:rPr>
              <a:t>.groupby()</a:t>
            </a:r>
            <a:r>
              <a:rPr lang="en" sz="1200">
                <a:solidFill>
                  <a:srgbClr val="043461"/>
                </a:solidFill>
                <a:latin typeface="Roboto"/>
                <a:ea typeface="Roboto"/>
                <a:cs typeface="Roboto"/>
                <a:sym typeface="Roboto"/>
              </a:rPr>
              <a:t> method returns a </a:t>
            </a:r>
            <a:r>
              <a:rPr lang="en" sz="1200">
                <a:solidFill>
                  <a:schemeClr val="lt1"/>
                </a:solidFill>
                <a:highlight>
                  <a:srgbClr val="043461"/>
                </a:highlight>
                <a:latin typeface="Inconsolata Medium"/>
                <a:ea typeface="Inconsolata Medium"/>
                <a:cs typeface="Inconsolata Medium"/>
                <a:sym typeface="Inconsolata Medium"/>
              </a:rPr>
              <a:t>groupby</a:t>
            </a:r>
            <a:r>
              <a:rPr lang="en" sz="1200">
                <a:solidFill>
                  <a:srgbClr val="043461"/>
                </a:solidFill>
                <a:latin typeface="Roboto"/>
                <a:ea typeface="Roboto"/>
                <a:cs typeface="Roboto"/>
                <a:sym typeface="Roboto"/>
              </a:rPr>
              <a:t> object that can only be accessed by using a data function on it. </a:t>
            </a:r>
            <a:endParaRPr sz="1200">
              <a:solidFill>
                <a:srgbClr val="043461"/>
              </a:solidFill>
              <a:latin typeface="Roboto"/>
              <a:ea typeface="Roboto"/>
              <a:cs typeface="Roboto"/>
              <a:sym typeface="Roboto"/>
            </a:endParaRPr>
          </a:p>
        </p:txBody>
      </p:sp>
      <p:sp>
        <p:nvSpPr>
          <p:cNvPr id="1027" name="Google Shape;1027;p85"/>
          <p:cNvSpPr/>
          <p:nvPr/>
        </p:nvSpPr>
        <p:spPr>
          <a:xfrm>
            <a:off x="445468" y="1308370"/>
            <a:ext cx="491946" cy="170640"/>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28" name="Google Shape;1028;p85"/>
          <p:cNvSpPr/>
          <p:nvPr/>
        </p:nvSpPr>
        <p:spPr>
          <a:xfrm flipH="1" rot="10800000">
            <a:off x="445468" y="1496749"/>
            <a:ext cx="491946" cy="170640"/>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29" name="Google Shape;1029;p85"/>
          <p:cNvSpPr/>
          <p:nvPr/>
        </p:nvSpPr>
        <p:spPr>
          <a:xfrm>
            <a:off x="1045025" y="724375"/>
            <a:ext cx="7849500" cy="4464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43461"/>
                </a:solidFill>
                <a:latin typeface="Roboto"/>
                <a:ea typeface="Roboto"/>
                <a:cs typeface="Roboto"/>
                <a:sym typeface="Roboto"/>
              </a:rPr>
              <a:t>To split the DataFrame into multiple groups and group by state, we use </a:t>
            </a:r>
            <a:r>
              <a:rPr lang="en" sz="1200">
                <a:solidFill>
                  <a:srgbClr val="FFFFFF"/>
                </a:solidFill>
                <a:highlight>
                  <a:srgbClr val="043461"/>
                </a:highlight>
                <a:latin typeface="Inconsolata Medium"/>
                <a:ea typeface="Inconsolata Medium"/>
                <a:cs typeface="Inconsolata Medium"/>
                <a:sym typeface="Inconsolata Medium"/>
              </a:rPr>
              <a:t>df.groupby([&lt;Columns&gt;])</a:t>
            </a:r>
            <a:r>
              <a:rPr lang="en" sz="1200">
                <a:solidFill>
                  <a:srgbClr val="043461"/>
                </a:solidFill>
                <a:latin typeface="Roboto"/>
                <a:ea typeface="Roboto"/>
                <a:cs typeface="Roboto"/>
                <a:sym typeface="Roboto"/>
              </a:rPr>
              <a:t>.</a:t>
            </a:r>
            <a:endParaRPr sz="1200">
              <a:solidFill>
                <a:srgbClr val="043461"/>
              </a:solidFill>
              <a:latin typeface="Roboto"/>
              <a:ea typeface="Roboto"/>
              <a:cs typeface="Roboto"/>
              <a:sym typeface="Roboto"/>
            </a:endParaRPr>
          </a:p>
        </p:txBody>
      </p:sp>
      <p:sp>
        <p:nvSpPr>
          <p:cNvPr id="1030" name="Google Shape;1030;p85"/>
          <p:cNvSpPr/>
          <p:nvPr/>
        </p:nvSpPr>
        <p:spPr>
          <a:xfrm>
            <a:off x="445468" y="772656"/>
            <a:ext cx="491946" cy="170640"/>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31" name="Google Shape;1031;p85"/>
          <p:cNvSpPr/>
          <p:nvPr/>
        </p:nvSpPr>
        <p:spPr>
          <a:xfrm flipH="1" rot="10800000">
            <a:off x="445468" y="961034"/>
            <a:ext cx="491946" cy="170640"/>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pic>
        <p:nvPicPr>
          <p:cNvPr id="1032" name="Google Shape;1032;p85"/>
          <p:cNvPicPr preferRelativeResize="0"/>
          <p:nvPr/>
        </p:nvPicPr>
        <p:blipFill>
          <a:blip r:embed="rId3">
            <a:alphaModFix/>
          </a:blip>
          <a:stretch>
            <a:fillRect/>
          </a:stretch>
        </p:blipFill>
        <p:spPr>
          <a:xfrm>
            <a:off x="1078250" y="1858200"/>
            <a:ext cx="5217701" cy="2906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Pandas Grouping</a:t>
            </a:r>
            <a:endParaRPr/>
          </a:p>
        </p:txBody>
      </p:sp>
      <p:sp>
        <p:nvSpPr>
          <p:cNvPr id="1038" name="Google Shape;1038;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9" name="Google Shape;1039;p86"/>
          <p:cNvSpPr/>
          <p:nvPr/>
        </p:nvSpPr>
        <p:spPr>
          <a:xfrm>
            <a:off x="1045025" y="1260100"/>
            <a:ext cx="2961300" cy="10836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A DataFrame can also be created by selecting a single Series from a </a:t>
            </a:r>
            <a:r>
              <a:rPr lang="en" sz="1200">
                <a:solidFill>
                  <a:srgbClr val="FFFFFF"/>
                </a:solidFill>
                <a:highlight>
                  <a:srgbClr val="043461"/>
                </a:highlight>
                <a:latin typeface="Inconsolata Medium"/>
                <a:ea typeface="Inconsolata Medium"/>
                <a:cs typeface="Inconsolata Medium"/>
                <a:sym typeface="Inconsolata Medium"/>
              </a:rPr>
              <a:t>groupby</a:t>
            </a:r>
            <a:r>
              <a:rPr lang="en" sz="1200">
                <a:solidFill>
                  <a:srgbClr val="043461"/>
                </a:solidFill>
                <a:latin typeface="Roboto"/>
                <a:ea typeface="Roboto"/>
                <a:cs typeface="Roboto"/>
                <a:sym typeface="Roboto"/>
              </a:rPr>
              <a:t> object and passing it in as the values for a specified column.</a:t>
            </a:r>
            <a:endParaRPr sz="1200">
              <a:solidFill>
                <a:srgbClr val="043461"/>
              </a:solidFill>
              <a:latin typeface="Roboto"/>
              <a:ea typeface="Roboto"/>
              <a:cs typeface="Roboto"/>
              <a:sym typeface="Roboto"/>
            </a:endParaRPr>
          </a:p>
        </p:txBody>
      </p:sp>
      <p:sp>
        <p:nvSpPr>
          <p:cNvPr id="1040" name="Google Shape;1040;p86"/>
          <p:cNvSpPr/>
          <p:nvPr/>
        </p:nvSpPr>
        <p:spPr>
          <a:xfrm>
            <a:off x="445468" y="1308370"/>
            <a:ext cx="491946" cy="170640"/>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41" name="Google Shape;1041;p86"/>
          <p:cNvSpPr/>
          <p:nvPr/>
        </p:nvSpPr>
        <p:spPr>
          <a:xfrm flipH="1" rot="10800000">
            <a:off x="445468" y="1496749"/>
            <a:ext cx="491946" cy="170640"/>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42" name="Google Shape;1042;p86"/>
          <p:cNvSpPr/>
          <p:nvPr/>
        </p:nvSpPr>
        <p:spPr>
          <a:xfrm>
            <a:off x="1045025" y="724375"/>
            <a:ext cx="7849500" cy="4464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The </a:t>
            </a:r>
            <a:r>
              <a:rPr lang="en" sz="1200">
                <a:solidFill>
                  <a:srgbClr val="FFFFFF"/>
                </a:solidFill>
                <a:highlight>
                  <a:srgbClr val="043461"/>
                </a:highlight>
                <a:latin typeface="Inconsolata Medium"/>
                <a:ea typeface="Inconsolata Medium"/>
                <a:cs typeface="Inconsolata Medium"/>
                <a:sym typeface="Inconsolata Medium"/>
              </a:rPr>
              <a:t>pd.DataFrame()</a:t>
            </a:r>
            <a:r>
              <a:rPr lang="en" sz="1200">
                <a:solidFill>
                  <a:srgbClr val="043461"/>
                </a:solidFill>
                <a:latin typeface="Roboto"/>
                <a:ea typeface="Roboto"/>
                <a:cs typeface="Roboto"/>
                <a:sym typeface="Roboto"/>
              </a:rPr>
              <a:t> method makes it possible to create new DataFrames by using only </a:t>
            </a:r>
            <a:r>
              <a:rPr lang="en" sz="1200">
                <a:solidFill>
                  <a:srgbClr val="FFFFFF"/>
                </a:solidFill>
                <a:highlight>
                  <a:srgbClr val="043461"/>
                </a:highlight>
                <a:latin typeface="Inconsolata Medium"/>
                <a:ea typeface="Inconsolata Medium"/>
                <a:cs typeface="Inconsolata Medium"/>
                <a:sym typeface="Inconsolata Medium"/>
              </a:rPr>
              <a:t>groupby</a:t>
            </a:r>
            <a:r>
              <a:rPr lang="en" sz="1200">
                <a:solidFill>
                  <a:srgbClr val="043461"/>
                </a:solidFill>
                <a:latin typeface="Roboto"/>
                <a:ea typeface="Roboto"/>
                <a:cs typeface="Roboto"/>
                <a:sym typeface="Roboto"/>
              </a:rPr>
              <a:t> data.</a:t>
            </a:r>
            <a:endParaRPr sz="1200">
              <a:solidFill>
                <a:srgbClr val="043461"/>
              </a:solidFill>
              <a:latin typeface="Roboto"/>
              <a:ea typeface="Roboto"/>
              <a:cs typeface="Roboto"/>
              <a:sym typeface="Roboto"/>
            </a:endParaRPr>
          </a:p>
        </p:txBody>
      </p:sp>
      <p:sp>
        <p:nvSpPr>
          <p:cNvPr id="1043" name="Google Shape;1043;p86"/>
          <p:cNvSpPr/>
          <p:nvPr/>
        </p:nvSpPr>
        <p:spPr>
          <a:xfrm>
            <a:off x="445468" y="772656"/>
            <a:ext cx="491946" cy="170640"/>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44" name="Google Shape;1044;p86"/>
          <p:cNvSpPr/>
          <p:nvPr/>
        </p:nvSpPr>
        <p:spPr>
          <a:xfrm flipH="1" rot="10800000">
            <a:off x="445468" y="961034"/>
            <a:ext cx="491946" cy="170640"/>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pic>
        <p:nvPicPr>
          <p:cNvPr id="1045" name="Google Shape;1045;p86"/>
          <p:cNvPicPr preferRelativeResize="0"/>
          <p:nvPr/>
        </p:nvPicPr>
        <p:blipFill rotWithShape="1">
          <a:blip r:embed="rId3">
            <a:alphaModFix/>
          </a:blip>
          <a:srcRect b="0" l="0" r="32673" t="0"/>
          <a:stretch/>
        </p:blipFill>
        <p:spPr>
          <a:xfrm>
            <a:off x="4113925" y="1260100"/>
            <a:ext cx="4629400" cy="34753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Pandas Grouping</a:t>
            </a:r>
            <a:endParaRPr/>
          </a:p>
        </p:txBody>
      </p:sp>
      <p:sp>
        <p:nvSpPr>
          <p:cNvPr id="1051" name="Google Shape;1051;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2" name="Google Shape;1052;p87"/>
          <p:cNvSpPr/>
          <p:nvPr/>
        </p:nvSpPr>
        <p:spPr>
          <a:xfrm>
            <a:off x="1045025" y="724375"/>
            <a:ext cx="7849500" cy="7488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It’s also possible to perform a </a:t>
            </a:r>
            <a:r>
              <a:rPr lang="en">
                <a:solidFill>
                  <a:srgbClr val="FFFFFF"/>
                </a:solidFill>
                <a:highlight>
                  <a:srgbClr val="043461"/>
                </a:highlight>
                <a:latin typeface="Inconsolata Medium"/>
                <a:ea typeface="Inconsolata Medium"/>
                <a:cs typeface="Inconsolata Medium"/>
                <a:sym typeface="Inconsolata Medium"/>
              </a:rPr>
              <a:t>df.groupby()</a:t>
            </a:r>
            <a:r>
              <a:rPr lang="en">
                <a:solidFill>
                  <a:srgbClr val="043461"/>
                </a:solidFill>
                <a:latin typeface="Roboto"/>
                <a:ea typeface="Roboto"/>
                <a:cs typeface="Roboto"/>
                <a:sym typeface="Roboto"/>
              </a:rPr>
              <a:t> method on multiple columns by passing two or more column references into the list parameter.</a:t>
            </a:r>
            <a:endParaRPr>
              <a:solidFill>
                <a:srgbClr val="043461"/>
              </a:solidFill>
              <a:latin typeface="Roboto"/>
              <a:ea typeface="Roboto"/>
              <a:cs typeface="Roboto"/>
              <a:sym typeface="Roboto"/>
            </a:endParaRPr>
          </a:p>
        </p:txBody>
      </p:sp>
      <p:sp>
        <p:nvSpPr>
          <p:cNvPr id="1053" name="Google Shape;1053;p87"/>
          <p:cNvSpPr/>
          <p:nvPr/>
        </p:nvSpPr>
        <p:spPr>
          <a:xfrm>
            <a:off x="445468" y="772656"/>
            <a:ext cx="491946" cy="170640"/>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54" name="Google Shape;1054;p87"/>
          <p:cNvSpPr/>
          <p:nvPr/>
        </p:nvSpPr>
        <p:spPr>
          <a:xfrm flipH="1" rot="10800000">
            <a:off x="445468" y="961034"/>
            <a:ext cx="491946" cy="170640"/>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pic>
        <p:nvPicPr>
          <p:cNvPr id="1055" name="Google Shape;1055;p87"/>
          <p:cNvPicPr preferRelativeResize="0"/>
          <p:nvPr/>
        </p:nvPicPr>
        <p:blipFill rotWithShape="1">
          <a:blip r:embed="rId3">
            <a:alphaModFix/>
          </a:blip>
          <a:srcRect b="0" l="0" r="18233" t="0"/>
          <a:stretch/>
        </p:blipFill>
        <p:spPr>
          <a:xfrm>
            <a:off x="1127975" y="1663862"/>
            <a:ext cx="4732328" cy="32131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61"/>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Exploring Data with loc and iloc </a:t>
            </a:r>
            <a:endParaRPr/>
          </a:p>
        </p:txBody>
      </p:sp>
      <p:sp>
        <p:nvSpPr>
          <p:cNvPr id="820" name="Google Shape;820;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Pandas Grouping</a:t>
            </a:r>
            <a:endParaRPr/>
          </a:p>
        </p:txBody>
      </p:sp>
      <p:sp>
        <p:nvSpPr>
          <p:cNvPr id="1061" name="Google Shape;1061;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2" name="Google Shape;1062;p88"/>
          <p:cNvSpPr/>
          <p:nvPr/>
        </p:nvSpPr>
        <p:spPr>
          <a:xfrm>
            <a:off x="1045025" y="724375"/>
            <a:ext cx="7849500" cy="4464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A new DataFrame can be created from a </a:t>
            </a:r>
            <a:r>
              <a:rPr lang="en">
                <a:solidFill>
                  <a:schemeClr val="lt1"/>
                </a:solidFill>
                <a:highlight>
                  <a:srgbClr val="043461"/>
                </a:highlight>
                <a:latin typeface="Inconsolata Medium"/>
                <a:ea typeface="Inconsolata Medium"/>
                <a:cs typeface="Inconsolata Medium"/>
                <a:sym typeface="Inconsolata Medium"/>
              </a:rPr>
              <a:t>groupby</a:t>
            </a:r>
            <a:r>
              <a:rPr lang="en">
                <a:solidFill>
                  <a:srgbClr val="043461"/>
                </a:solidFill>
                <a:latin typeface="Roboto"/>
                <a:ea typeface="Roboto"/>
                <a:cs typeface="Roboto"/>
                <a:sym typeface="Roboto"/>
              </a:rPr>
              <a:t> object.</a:t>
            </a:r>
            <a:endParaRPr>
              <a:solidFill>
                <a:srgbClr val="043461"/>
              </a:solidFill>
              <a:latin typeface="Roboto"/>
              <a:ea typeface="Roboto"/>
              <a:cs typeface="Roboto"/>
              <a:sym typeface="Roboto"/>
            </a:endParaRPr>
          </a:p>
        </p:txBody>
      </p:sp>
      <p:sp>
        <p:nvSpPr>
          <p:cNvPr id="1063" name="Google Shape;1063;p88"/>
          <p:cNvSpPr/>
          <p:nvPr/>
        </p:nvSpPr>
        <p:spPr>
          <a:xfrm>
            <a:off x="445468" y="772656"/>
            <a:ext cx="491946" cy="170640"/>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64" name="Google Shape;1064;p88"/>
          <p:cNvSpPr/>
          <p:nvPr/>
        </p:nvSpPr>
        <p:spPr>
          <a:xfrm flipH="1" rot="10800000">
            <a:off x="445468" y="961034"/>
            <a:ext cx="491946" cy="170640"/>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pic>
        <p:nvPicPr>
          <p:cNvPr id="1065" name="Google Shape;1065;p88"/>
          <p:cNvPicPr preferRelativeResize="0"/>
          <p:nvPr/>
        </p:nvPicPr>
        <p:blipFill>
          <a:blip r:embed="rId3">
            <a:alphaModFix/>
          </a:blip>
          <a:stretch>
            <a:fillRect/>
          </a:stretch>
        </p:blipFill>
        <p:spPr>
          <a:xfrm>
            <a:off x="1090862" y="1243975"/>
            <a:ext cx="5437224" cy="35994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89"/>
          <p:cNvSpPr txBox="1"/>
          <p:nvPr>
            <p:ph type="title"/>
          </p:nvPr>
        </p:nvSpPr>
        <p:spPr>
          <a:xfrm>
            <a:off x="1400" y="274875"/>
            <a:ext cx="8194200" cy="3265800"/>
          </a:xfrm>
          <a:prstGeom prst="rect">
            <a:avLst/>
          </a:prstGeom>
        </p:spPr>
        <p:txBody>
          <a:bodyPr anchorCtr="0" anchor="t" bIns="91425" lIns="1737350" spcFirstLastPara="1" rIns="91425" wrap="square" tIns="457200">
            <a:noAutofit/>
          </a:bodyPr>
          <a:lstStyle/>
          <a:p>
            <a:pPr indent="0" lvl="0" marL="0" rtl="0" algn="l">
              <a:lnSpc>
                <a:spcPct val="115000"/>
              </a:lnSpc>
              <a:spcBef>
                <a:spcPts val="0"/>
              </a:spcBef>
              <a:spcAft>
                <a:spcPts val="0"/>
              </a:spcAft>
              <a:buNone/>
            </a:pPr>
            <a:r>
              <a:rPr lang="en" sz="3600"/>
              <a:t>Activity: </a:t>
            </a:r>
            <a:r>
              <a:rPr lang="en" sz="3600"/>
              <a:t>Exploring U.S. Census Data</a:t>
            </a:r>
            <a:endParaRPr sz="3600"/>
          </a:p>
          <a:p>
            <a:pPr indent="0" lvl="0" marL="0" rtl="0" algn="l">
              <a:lnSpc>
                <a:spcPct val="115000"/>
              </a:lnSpc>
              <a:spcBef>
                <a:spcPts val="800"/>
              </a:spcBef>
              <a:spcAft>
                <a:spcPts val="800"/>
              </a:spcAft>
              <a:buNone/>
            </a:pPr>
            <a:r>
              <a:rPr lang="en" sz="1800">
                <a:latin typeface="Roboto"/>
                <a:ea typeface="Roboto"/>
                <a:cs typeface="Roboto"/>
                <a:sym typeface="Roboto"/>
              </a:rPr>
              <a:t>In this activity, you will revisit the U.S. Census data and create DataFrames with calculated totals and averages of each state by year.  </a:t>
            </a:r>
            <a:endParaRPr sz="1800">
              <a:latin typeface="Roboto"/>
              <a:ea typeface="Roboto"/>
              <a:cs typeface="Roboto"/>
              <a:sym typeface="Roboto"/>
            </a:endParaRPr>
          </a:p>
        </p:txBody>
      </p:sp>
      <p:sp>
        <p:nvSpPr>
          <p:cNvPr id="1071" name="Google Shape;1071;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2" name="Google Shape;1072;p89"/>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25 minutes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Exploring U.S. Census Data</a:t>
            </a:r>
            <a:endParaRPr/>
          </a:p>
        </p:txBody>
      </p:sp>
      <p:sp>
        <p:nvSpPr>
          <p:cNvPr id="1078" name="Google Shape;1078;p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9" name="Google Shape;1079;p90"/>
          <p:cNvGraphicFramePr/>
          <p:nvPr/>
        </p:nvGraphicFramePr>
        <p:xfrm>
          <a:off x="354400" y="860925"/>
          <a:ext cx="3000000" cy="3000000"/>
        </p:xfrm>
        <a:graphic>
          <a:graphicData uri="http://schemas.openxmlformats.org/drawingml/2006/table">
            <a:tbl>
              <a:tblPr>
                <a:noFill/>
                <a:tableStyleId>{DDD5FBC2-44FC-4088-AB1A-CE8A0E4CFF12}</a:tableStyleId>
              </a:tblPr>
              <a:tblGrid>
                <a:gridCol w="1404675"/>
                <a:gridCol w="7030525"/>
              </a:tblGrid>
              <a:tr h="464075">
                <a:tc rowSpan="5">
                  <a:txBody>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Instructions</a:t>
                      </a:r>
                      <a:endParaRPr b="1" sz="1300">
                        <a:solidFill>
                          <a:srgbClr val="FFFFFF"/>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Read in the Census CSV file with Pandas.</a:t>
                      </a:r>
                      <a:endParaRPr>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1587100">
                <a:tc vMerge="1"/>
                <a:tc>
                  <a:txBody>
                    <a:bodyPr/>
                    <a:lstStyle/>
                    <a:p>
                      <a:pPr indent="0" lvl="0" marL="0" rtl="0" algn="l">
                        <a:lnSpc>
                          <a:spcPct val="115000"/>
                        </a:lnSpc>
                        <a:spcBef>
                          <a:spcPts val="0"/>
                        </a:spcBef>
                        <a:spcAft>
                          <a:spcPts val="0"/>
                        </a:spcAft>
                        <a:buClr>
                          <a:schemeClr val="dk1"/>
                        </a:buClr>
                        <a:buSzPts val="1100"/>
                        <a:buFont typeface="Arial"/>
                        <a:buNone/>
                      </a:pPr>
                      <a:r>
                        <a:rPr lang="en">
                          <a:solidFill>
                            <a:srgbClr val="043461"/>
                          </a:solidFill>
                          <a:latin typeface="Roboto"/>
                          <a:ea typeface="Roboto"/>
                          <a:cs typeface="Roboto"/>
                          <a:sym typeface="Roboto"/>
                        </a:rPr>
                        <a:t>Create two new DataFrames, one to find totals, and another to find averages. DataFrames should include:</a:t>
                      </a:r>
                      <a:endParaRPr>
                        <a:solidFill>
                          <a:srgbClr val="043461"/>
                        </a:solidFill>
                        <a:latin typeface="Roboto"/>
                        <a:ea typeface="Roboto"/>
                        <a:cs typeface="Roboto"/>
                        <a:sym typeface="Roboto"/>
                      </a:endParaRPr>
                    </a:p>
                    <a:p>
                      <a:pPr indent="-180340" lvl="0" marL="320040" rtl="0" algn="l">
                        <a:lnSpc>
                          <a:spcPct val="115000"/>
                        </a:lnSpc>
                        <a:spcBef>
                          <a:spcPts val="800"/>
                        </a:spcBef>
                        <a:spcAft>
                          <a:spcPts val="0"/>
                        </a:spcAft>
                        <a:buClr>
                          <a:srgbClr val="043461"/>
                        </a:buClr>
                        <a:buSzPts val="1400"/>
                        <a:buFont typeface="Roboto"/>
                        <a:buChar char="●"/>
                      </a:pPr>
                      <a:r>
                        <a:rPr lang="en">
                          <a:solidFill>
                            <a:srgbClr val="043461"/>
                          </a:solidFill>
                          <a:latin typeface="Roboto"/>
                          <a:ea typeface="Roboto"/>
                          <a:cs typeface="Roboto"/>
                          <a:sym typeface="Roboto"/>
                        </a:rPr>
                        <a:t>Totals for population, employed civilians, unemployed civilians, people in the military, and poverty count.</a:t>
                      </a:r>
                      <a:endParaRPr>
                        <a:solidFill>
                          <a:srgbClr val="043461"/>
                        </a:solidFill>
                        <a:latin typeface="Roboto"/>
                        <a:ea typeface="Roboto"/>
                        <a:cs typeface="Roboto"/>
                        <a:sym typeface="Roboto"/>
                      </a:endParaRPr>
                    </a:p>
                    <a:p>
                      <a:pPr indent="-180340" lvl="0" marL="320040" rtl="0" algn="l">
                        <a:lnSpc>
                          <a:spcPct val="115000"/>
                        </a:lnSpc>
                        <a:spcBef>
                          <a:spcPts val="800"/>
                        </a:spcBef>
                        <a:spcAft>
                          <a:spcPts val="0"/>
                        </a:spcAft>
                        <a:buClr>
                          <a:srgbClr val="043461"/>
                        </a:buClr>
                        <a:buSzPts val="1400"/>
                        <a:buFont typeface="Roboto"/>
                        <a:buChar char="●"/>
                      </a:pPr>
                      <a:r>
                        <a:rPr lang="en">
                          <a:solidFill>
                            <a:srgbClr val="043461"/>
                          </a:solidFill>
                          <a:latin typeface="Roboto"/>
                          <a:ea typeface="Roboto"/>
                          <a:cs typeface="Roboto"/>
                          <a:sym typeface="Roboto"/>
                        </a:rPr>
                        <a:t>Averages for median age, household income, and per capita income.</a:t>
                      </a:r>
                      <a:endParaRPr>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88975">
                <a:tc vMerge="1"/>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Create new DataFrames once these have been grouped by each year and state.</a:t>
                      </a:r>
                      <a:endParaRPr>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569225">
                <a:tc vMerge="1"/>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Rename any columns to reflect the data calculations.</a:t>
                      </a:r>
                      <a:endParaRPr>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11600">
                <a:tc vMerge="1"/>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Export the resulting tables to CSVs. We will use them again in our next class.</a:t>
                      </a:r>
                      <a:endParaRPr>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0" name="Google Shape;1090;p92"/>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Sorting Made Easy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Sorting Made Easy</a:t>
            </a:r>
            <a:endParaRPr/>
          </a:p>
        </p:txBody>
      </p:sp>
      <p:sp>
        <p:nvSpPr>
          <p:cNvPr id="1096" name="Google Shape;1096;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7" name="Google Shape;1097;p93"/>
          <p:cNvSpPr/>
          <p:nvPr/>
        </p:nvSpPr>
        <p:spPr>
          <a:xfrm>
            <a:off x="453220" y="8144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98" name="Google Shape;1098;p93"/>
          <p:cNvSpPr/>
          <p:nvPr/>
        </p:nvSpPr>
        <p:spPr>
          <a:xfrm flipH="1" rot="10800000">
            <a:off x="453220" y="10929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99" name="Google Shape;1099;p93"/>
          <p:cNvSpPr/>
          <p:nvPr/>
        </p:nvSpPr>
        <p:spPr>
          <a:xfrm>
            <a:off x="453233" y="1514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100" name="Google Shape;1100;p93"/>
          <p:cNvSpPr/>
          <p:nvPr/>
        </p:nvSpPr>
        <p:spPr>
          <a:xfrm flipH="1" rot="10800000">
            <a:off x="453233" y="1792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101" name="Google Shape;1101;p93"/>
          <p:cNvSpPr/>
          <p:nvPr/>
        </p:nvSpPr>
        <p:spPr>
          <a:xfrm>
            <a:off x="1352550" y="7692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To sort a DataFrame based on the values within a column, use the </a:t>
            </a:r>
            <a:r>
              <a:rPr lang="en">
                <a:solidFill>
                  <a:srgbClr val="FFFFFF"/>
                </a:solidFill>
                <a:highlight>
                  <a:srgbClr val="043461"/>
                </a:highlight>
                <a:latin typeface="Inconsolata Medium"/>
                <a:ea typeface="Inconsolata Medium"/>
                <a:cs typeface="Inconsolata Medium"/>
                <a:sym typeface="Inconsolata Medium"/>
              </a:rPr>
              <a:t>df.sort_values()</a:t>
            </a:r>
            <a:r>
              <a:rPr lang="en">
                <a:solidFill>
                  <a:srgbClr val="043461"/>
                </a:solidFill>
                <a:latin typeface="Roboto"/>
                <a:ea typeface="Roboto"/>
                <a:cs typeface="Roboto"/>
                <a:sym typeface="Roboto"/>
              </a:rPr>
              <a:t> method and pass in the column name to sort by as a parameter.</a:t>
            </a:r>
            <a:endParaRPr>
              <a:solidFill>
                <a:srgbClr val="043461"/>
              </a:solidFill>
              <a:latin typeface="Roboto"/>
              <a:ea typeface="Roboto"/>
              <a:cs typeface="Roboto"/>
              <a:sym typeface="Roboto"/>
            </a:endParaRPr>
          </a:p>
        </p:txBody>
      </p:sp>
      <p:sp>
        <p:nvSpPr>
          <p:cNvPr id="1102" name="Google Shape;1102;p93"/>
          <p:cNvSpPr/>
          <p:nvPr/>
        </p:nvSpPr>
        <p:spPr>
          <a:xfrm>
            <a:off x="1352550" y="1469125"/>
            <a:ext cx="7517100" cy="9825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The "ascending" parameter is always marked as True by default. Therefore, the </a:t>
            </a:r>
            <a:r>
              <a:rPr lang="en">
                <a:solidFill>
                  <a:srgbClr val="FFFFFF"/>
                </a:solidFill>
                <a:highlight>
                  <a:srgbClr val="043461"/>
                </a:highlight>
                <a:latin typeface="Inconsolata Medium"/>
                <a:ea typeface="Inconsolata Medium"/>
                <a:cs typeface="Inconsolata Medium"/>
                <a:sym typeface="Inconsolata Medium"/>
              </a:rPr>
              <a:t>sort_values()</a:t>
            </a:r>
            <a:r>
              <a:rPr lang="en">
                <a:solidFill>
                  <a:srgbClr val="043461"/>
                </a:solidFill>
                <a:latin typeface="Roboto"/>
                <a:ea typeface="Roboto"/>
                <a:cs typeface="Roboto"/>
                <a:sym typeface="Roboto"/>
              </a:rPr>
              <a:t> method will always sort from lowest to highest unless the parameter of </a:t>
            </a:r>
            <a:r>
              <a:rPr lang="en">
                <a:solidFill>
                  <a:srgbClr val="FFFFFF"/>
                </a:solidFill>
                <a:highlight>
                  <a:srgbClr val="043461"/>
                </a:highlight>
                <a:latin typeface="Inconsolata Medium"/>
                <a:ea typeface="Inconsolata Medium"/>
                <a:cs typeface="Inconsolata Medium"/>
                <a:sym typeface="Inconsolata Medium"/>
              </a:rPr>
              <a:t>ascending=False</a:t>
            </a:r>
            <a:r>
              <a:rPr lang="en">
                <a:solidFill>
                  <a:srgbClr val="043461"/>
                </a:solidFill>
                <a:latin typeface="Roboto"/>
                <a:ea typeface="Roboto"/>
                <a:cs typeface="Roboto"/>
                <a:sym typeface="Roboto"/>
              </a:rPr>
              <a:t> is also passed into the </a:t>
            </a:r>
            <a:r>
              <a:rPr lang="en">
                <a:solidFill>
                  <a:srgbClr val="FFFFFF"/>
                </a:solidFill>
                <a:highlight>
                  <a:srgbClr val="043461"/>
                </a:highlight>
                <a:latin typeface="Inconsolata Medium"/>
                <a:ea typeface="Inconsolata Medium"/>
                <a:cs typeface="Inconsolata Medium"/>
                <a:sym typeface="Inconsolata Medium"/>
              </a:rPr>
              <a:t>sort_values()</a:t>
            </a:r>
            <a:r>
              <a:rPr lang="en">
                <a:solidFill>
                  <a:srgbClr val="043461"/>
                </a:solidFill>
                <a:latin typeface="Roboto"/>
                <a:ea typeface="Roboto"/>
                <a:cs typeface="Roboto"/>
                <a:sym typeface="Roboto"/>
              </a:rPr>
              <a:t> method.</a:t>
            </a:r>
            <a:endParaRPr>
              <a:solidFill>
                <a:srgbClr val="043461"/>
              </a:solidFill>
              <a:latin typeface="Roboto"/>
              <a:ea typeface="Roboto"/>
              <a:cs typeface="Roboto"/>
              <a:sym typeface="Roboto"/>
            </a:endParaRPr>
          </a:p>
        </p:txBody>
      </p:sp>
      <p:pic>
        <p:nvPicPr>
          <p:cNvPr id="1103" name="Google Shape;1103;p93"/>
          <p:cNvPicPr preferRelativeResize="0"/>
          <p:nvPr/>
        </p:nvPicPr>
        <p:blipFill>
          <a:blip r:embed="rId3">
            <a:alphaModFix/>
          </a:blip>
          <a:stretch>
            <a:fillRect/>
          </a:stretch>
        </p:blipFill>
        <p:spPr>
          <a:xfrm>
            <a:off x="2327538" y="2530214"/>
            <a:ext cx="4354125" cy="254133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94"/>
          <p:cNvSpPr txBox="1"/>
          <p:nvPr>
            <p:ph type="title"/>
          </p:nvPr>
        </p:nvSpPr>
        <p:spPr>
          <a:xfrm>
            <a:off x="1400" y="274875"/>
            <a:ext cx="8194200" cy="3265800"/>
          </a:xfrm>
          <a:prstGeom prst="rect">
            <a:avLst/>
          </a:prstGeom>
        </p:spPr>
        <p:txBody>
          <a:bodyPr anchorCtr="0" anchor="t" bIns="91425" lIns="1737350" spcFirstLastPara="1" rIns="91425" wrap="square" tIns="457200">
            <a:noAutofit/>
          </a:bodyPr>
          <a:lstStyle/>
          <a:p>
            <a:pPr indent="0" lvl="0" marL="0" rtl="0" algn="l">
              <a:lnSpc>
                <a:spcPct val="115000"/>
              </a:lnSpc>
              <a:spcBef>
                <a:spcPts val="0"/>
              </a:spcBef>
              <a:spcAft>
                <a:spcPts val="0"/>
              </a:spcAft>
              <a:buNone/>
            </a:pPr>
            <a:r>
              <a:rPr lang="en" sz="3600"/>
              <a:t>Activity: </a:t>
            </a:r>
            <a:r>
              <a:rPr lang="en" sz="3600"/>
              <a:t>Search for the Worst</a:t>
            </a:r>
            <a:endParaRPr sz="3600"/>
          </a:p>
          <a:p>
            <a:pPr indent="0" lvl="0" marL="0" rtl="0" algn="l">
              <a:lnSpc>
                <a:spcPct val="115000"/>
              </a:lnSpc>
              <a:spcBef>
                <a:spcPts val="800"/>
              </a:spcBef>
              <a:spcAft>
                <a:spcPts val="800"/>
              </a:spcAft>
              <a:buNone/>
            </a:pPr>
            <a:r>
              <a:rPr lang="en" sz="1800">
                <a:latin typeface="Roboto"/>
                <a:ea typeface="Roboto"/>
                <a:cs typeface="Roboto"/>
                <a:sym typeface="Roboto"/>
              </a:rPr>
              <a:t>In this activity, you will take a dataset on San Francisco Airport's utility consumption and determine which day in the dataset had the worst consumption for each utility.  </a:t>
            </a:r>
            <a:endParaRPr sz="1800">
              <a:latin typeface="Roboto"/>
              <a:ea typeface="Roboto"/>
              <a:cs typeface="Roboto"/>
              <a:sym typeface="Roboto"/>
            </a:endParaRPr>
          </a:p>
        </p:txBody>
      </p:sp>
      <p:sp>
        <p:nvSpPr>
          <p:cNvPr id="1109" name="Google Shape;1109;p9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0" name="Google Shape;1110;p94"/>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a:t>
            </a:r>
            <a:r>
              <a:rPr lang="en"/>
              <a:t> minutes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Search For the Worst </a:t>
            </a:r>
            <a:endParaRPr/>
          </a:p>
        </p:txBody>
      </p:sp>
      <p:sp>
        <p:nvSpPr>
          <p:cNvPr id="1116" name="Google Shape;1116;p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7" name="Google Shape;1117;p9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1118" name="Google Shape;1118;p95"/>
          <p:cNvSpPr/>
          <p:nvPr/>
        </p:nvSpPr>
        <p:spPr>
          <a:xfrm>
            <a:off x="1141275" y="1085425"/>
            <a:ext cx="7728300" cy="4863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043461"/>
                </a:solidFill>
                <a:latin typeface="Roboto"/>
                <a:ea typeface="Roboto"/>
                <a:cs typeface="Roboto"/>
                <a:sym typeface="Roboto"/>
              </a:rPr>
              <a:t>Read in the CSV file provided, and print it to the screen.</a:t>
            </a:r>
            <a:endParaRPr sz="1150">
              <a:solidFill>
                <a:srgbClr val="043461"/>
              </a:solidFill>
              <a:latin typeface="Roboto"/>
              <a:ea typeface="Roboto"/>
              <a:cs typeface="Roboto"/>
              <a:sym typeface="Roboto"/>
            </a:endParaRPr>
          </a:p>
        </p:txBody>
      </p:sp>
      <p:sp>
        <p:nvSpPr>
          <p:cNvPr id="1119" name="Google Shape;1119;p95"/>
          <p:cNvSpPr/>
          <p:nvPr/>
        </p:nvSpPr>
        <p:spPr>
          <a:xfrm>
            <a:off x="1141350" y="1676500"/>
            <a:ext cx="7728300" cy="4863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043461"/>
                </a:solidFill>
                <a:latin typeface="Roboto"/>
                <a:ea typeface="Roboto"/>
                <a:cs typeface="Roboto"/>
                <a:sym typeface="Roboto"/>
              </a:rPr>
              <a:t>Print out a list of all the values within the "Utility" column.</a:t>
            </a:r>
            <a:endParaRPr sz="1150">
              <a:solidFill>
                <a:srgbClr val="043461"/>
              </a:solidFill>
              <a:latin typeface="Roboto"/>
              <a:ea typeface="Roboto"/>
              <a:cs typeface="Roboto"/>
              <a:sym typeface="Roboto"/>
            </a:endParaRPr>
          </a:p>
        </p:txBody>
      </p:sp>
      <p:sp>
        <p:nvSpPr>
          <p:cNvPr id="1120" name="Google Shape;1120;p95"/>
          <p:cNvSpPr/>
          <p:nvPr/>
        </p:nvSpPr>
        <p:spPr>
          <a:xfrm>
            <a:off x="1141350" y="2267575"/>
            <a:ext cx="7728300" cy="6816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lnSpc>
                <a:spcPct val="115000"/>
              </a:lnSpc>
              <a:spcBef>
                <a:spcPts val="0"/>
              </a:spcBef>
              <a:spcAft>
                <a:spcPts val="0"/>
              </a:spcAft>
              <a:buNone/>
            </a:pPr>
            <a:r>
              <a:rPr lang="en" sz="1150">
                <a:solidFill>
                  <a:srgbClr val="043461"/>
                </a:solidFill>
                <a:latin typeface="Roboto"/>
                <a:ea typeface="Roboto"/>
                <a:cs typeface="Roboto"/>
                <a:sym typeface="Roboto"/>
              </a:rPr>
              <a:t>Select a value from this list, and create a new DataFrame that only includes that utility. Note that some utilities have more than one option for "Owner," and you may want to limit this new DataFrame to a single "Owner."</a:t>
            </a:r>
            <a:endParaRPr sz="1150">
              <a:solidFill>
                <a:srgbClr val="043461"/>
              </a:solidFill>
              <a:latin typeface="Roboto"/>
              <a:ea typeface="Roboto"/>
              <a:cs typeface="Roboto"/>
              <a:sym typeface="Roboto"/>
            </a:endParaRPr>
          </a:p>
        </p:txBody>
      </p:sp>
      <p:sp>
        <p:nvSpPr>
          <p:cNvPr id="1121" name="Google Shape;1121;p95"/>
          <p:cNvSpPr/>
          <p:nvPr/>
        </p:nvSpPr>
        <p:spPr>
          <a:xfrm>
            <a:off x="1141350" y="3087250"/>
            <a:ext cx="7728300" cy="4863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150">
                <a:solidFill>
                  <a:srgbClr val="043461"/>
                </a:solidFill>
                <a:latin typeface="Roboto"/>
                <a:ea typeface="Roboto"/>
                <a:cs typeface="Roboto"/>
                <a:sym typeface="Roboto"/>
              </a:rPr>
              <a:t>Sort the DataFrame based on the level of consumption, from most to least.</a:t>
            </a:r>
            <a:endParaRPr sz="1150">
              <a:solidFill>
                <a:srgbClr val="043461"/>
              </a:solidFill>
              <a:latin typeface="Roboto"/>
              <a:ea typeface="Roboto"/>
              <a:cs typeface="Roboto"/>
              <a:sym typeface="Roboto"/>
            </a:endParaRPr>
          </a:p>
        </p:txBody>
      </p:sp>
      <p:sp>
        <p:nvSpPr>
          <p:cNvPr id="1122" name="Google Shape;1122;p95"/>
          <p:cNvSpPr/>
          <p:nvPr/>
        </p:nvSpPr>
        <p:spPr>
          <a:xfrm>
            <a:off x="1141275" y="3678350"/>
            <a:ext cx="7728300" cy="4863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150">
                <a:solidFill>
                  <a:srgbClr val="043461"/>
                </a:solidFill>
                <a:latin typeface="Roboto"/>
                <a:ea typeface="Roboto"/>
                <a:cs typeface="Roboto"/>
                <a:sym typeface="Roboto"/>
              </a:rPr>
              <a:t>Reset the index for the DataFrame so that the index is in order.</a:t>
            </a:r>
            <a:endParaRPr sz="1150">
              <a:solidFill>
                <a:srgbClr val="043461"/>
              </a:solidFill>
              <a:latin typeface="Roboto"/>
              <a:ea typeface="Roboto"/>
              <a:cs typeface="Roboto"/>
              <a:sym typeface="Roboto"/>
            </a:endParaRPr>
          </a:p>
        </p:txBody>
      </p:sp>
      <p:sp>
        <p:nvSpPr>
          <p:cNvPr id="1123" name="Google Shape;1123;p95"/>
          <p:cNvSpPr/>
          <p:nvPr/>
        </p:nvSpPr>
        <p:spPr>
          <a:xfrm>
            <a:off x="1141350" y="4269475"/>
            <a:ext cx="7728300" cy="4863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150">
                <a:solidFill>
                  <a:srgbClr val="043461"/>
                </a:solidFill>
                <a:latin typeface="Roboto"/>
                <a:ea typeface="Roboto"/>
                <a:cs typeface="Roboto"/>
                <a:sym typeface="Roboto"/>
              </a:rPr>
              <a:t>Print out the details of the worst day to the screen.</a:t>
            </a:r>
            <a:endParaRPr sz="1150">
              <a:solidFill>
                <a:srgbClr val="043461"/>
              </a:solidFill>
              <a:latin typeface="Roboto"/>
              <a:ea typeface="Roboto"/>
              <a:cs typeface="Roboto"/>
              <a:sym typeface="Roboto"/>
            </a:endParaRPr>
          </a:p>
        </p:txBody>
      </p:sp>
      <p:grpSp>
        <p:nvGrpSpPr>
          <p:cNvPr id="1124" name="Google Shape;1124;p95"/>
          <p:cNvGrpSpPr/>
          <p:nvPr/>
        </p:nvGrpSpPr>
        <p:grpSpPr>
          <a:xfrm>
            <a:off x="429795" y="1122354"/>
            <a:ext cx="577822" cy="412443"/>
            <a:chOff x="453224" y="1424000"/>
            <a:chExt cx="510985" cy="364800"/>
          </a:xfrm>
        </p:grpSpPr>
        <p:sp>
          <p:nvSpPr>
            <p:cNvPr id="1125" name="Google Shape;1125;p9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26" name="Google Shape;1126;p9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127" name="Google Shape;1127;p95"/>
          <p:cNvGrpSpPr/>
          <p:nvPr/>
        </p:nvGrpSpPr>
        <p:grpSpPr>
          <a:xfrm>
            <a:off x="429795" y="1713444"/>
            <a:ext cx="577822" cy="412443"/>
            <a:chOff x="453224" y="1424000"/>
            <a:chExt cx="510985" cy="364800"/>
          </a:xfrm>
        </p:grpSpPr>
        <p:sp>
          <p:nvSpPr>
            <p:cNvPr id="1128" name="Google Shape;1128;p9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29" name="Google Shape;1129;p9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130" name="Google Shape;1130;p95"/>
          <p:cNvGrpSpPr/>
          <p:nvPr/>
        </p:nvGrpSpPr>
        <p:grpSpPr>
          <a:xfrm>
            <a:off x="429795" y="2304534"/>
            <a:ext cx="577822" cy="412443"/>
            <a:chOff x="453224" y="1424000"/>
            <a:chExt cx="510985" cy="364800"/>
          </a:xfrm>
        </p:grpSpPr>
        <p:sp>
          <p:nvSpPr>
            <p:cNvPr id="1131" name="Google Shape;1131;p9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32" name="Google Shape;1132;p9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133" name="Google Shape;1133;p95"/>
          <p:cNvGrpSpPr/>
          <p:nvPr/>
        </p:nvGrpSpPr>
        <p:grpSpPr>
          <a:xfrm>
            <a:off x="429795" y="3124224"/>
            <a:ext cx="577822" cy="412443"/>
            <a:chOff x="453224" y="1424000"/>
            <a:chExt cx="510985" cy="364800"/>
          </a:xfrm>
        </p:grpSpPr>
        <p:sp>
          <p:nvSpPr>
            <p:cNvPr id="1134" name="Google Shape;1134;p9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35" name="Google Shape;1135;p9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136" name="Google Shape;1136;p95"/>
          <p:cNvGrpSpPr/>
          <p:nvPr/>
        </p:nvGrpSpPr>
        <p:grpSpPr>
          <a:xfrm>
            <a:off x="429795" y="3715314"/>
            <a:ext cx="577822" cy="412443"/>
            <a:chOff x="453224" y="1424000"/>
            <a:chExt cx="510985" cy="364800"/>
          </a:xfrm>
        </p:grpSpPr>
        <p:sp>
          <p:nvSpPr>
            <p:cNvPr id="1137" name="Google Shape;1137;p9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38" name="Google Shape;1138;p9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139" name="Google Shape;1139;p95"/>
          <p:cNvGrpSpPr/>
          <p:nvPr/>
        </p:nvGrpSpPr>
        <p:grpSpPr>
          <a:xfrm>
            <a:off x="429795" y="4306404"/>
            <a:ext cx="577822" cy="412443"/>
            <a:chOff x="453224" y="1424000"/>
            <a:chExt cx="510985" cy="364800"/>
          </a:xfrm>
        </p:grpSpPr>
        <p:sp>
          <p:nvSpPr>
            <p:cNvPr id="1140" name="Google Shape;1140;p9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41" name="Google Shape;1141;p9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9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62"/>
          <p:cNvSpPr txBox="1"/>
          <p:nvPr>
            <p:ph type="title"/>
          </p:nvPr>
        </p:nvSpPr>
        <p:spPr>
          <a:xfrm>
            <a:off x="25" y="274800"/>
            <a:ext cx="8608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100"/>
              <a:t>Programmers can easily collect specific rows and columns of data from a DataFrame by using the </a:t>
            </a:r>
            <a:r>
              <a:rPr lang="en" sz="3100">
                <a:solidFill>
                  <a:srgbClr val="000000"/>
                </a:solidFill>
                <a:highlight>
                  <a:srgbClr val="F2F5F9"/>
                </a:highlight>
                <a:latin typeface="Inconsolata Medium"/>
                <a:ea typeface="Inconsolata Medium"/>
                <a:cs typeface="Inconsolata Medium"/>
                <a:sym typeface="Inconsolata Medium"/>
              </a:rPr>
              <a:t>loc</a:t>
            </a:r>
            <a:r>
              <a:rPr lang="en" sz="3100"/>
              <a:t> and </a:t>
            </a:r>
            <a:r>
              <a:rPr lang="en" sz="3100">
                <a:solidFill>
                  <a:srgbClr val="000000"/>
                </a:solidFill>
                <a:highlight>
                  <a:srgbClr val="F2F5F9"/>
                </a:highlight>
                <a:latin typeface="Inconsolata Medium"/>
                <a:ea typeface="Inconsolata Medium"/>
                <a:cs typeface="Inconsolata Medium"/>
                <a:sym typeface="Inconsolata Medium"/>
              </a:rPr>
              <a:t>iloc</a:t>
            </a:r>
            <a:r>
              <a:rPr lang="en" sz="3100"/>
              <a:t> methods.</a:t>
            </a:r>
            <a:endParaRPr sz="3100"/>
          </a:p>
        </p:txBody>
      </p:sp>
      <p:sp>
        <p:nvSpPr>
          <p:cNvPr id="826" name="Google Shape;826;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32" name="Google Shape;832;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Exploring Data with </a:t>
            </a:r>
            <a:r>
              <a:rPr lang="en">
                <a:highlight>
                  <a:srgbClr val="F2F5F9"/>
                </a:highlight>
                <a:latin typeface="Inconsolata Medium"/>
                <a:ea typeface="Inconsolata Medium"/>
                <a:cs typeface="Inconsolata Medium"/>
                <a:sym typeface="Inconsolata Medium"/>
              </a:rPr>
              <a:t>loc</a:t>
            </a:r>
            <a:r>
              <a:rPr lang="en"/>
              <a:t> and </a:t>
            </a:r>
            <a:r>
              <a:rPr lang="en">
                <a:highlight>
                  <a:srgbClr val="F2F5F9"/>
                </a:highlight>
                <a:latin typeface="Inconsolata Medium"/>
                <a:ea typeface="Inconsolata Medium"/>
                <a:cs typeface="Inconsolata Medium"/>
                <a:sym typeface="Inconsolata Medium"/>
              </a:rPr>
              <a:t>iloc</a:t>
            </a:r>
            <a:endParaRPr>
              <a:highlight>
                <a:srgbClr val="F2F5F9"/>
              </a:highlight>
              <a:latin typeface="Inconsolata Medium"/>
              <a:ea typeface="Inconsolata Medium"/>
              <a:cs typeface="Inconsolata Medium"/>
              <a:sym typeface="Inconsolata Medium"/>
            </a:endParaRPr>
          </a:p>
        </p:txBody>
      </p:sp>
      <p:sp>
        <p:nvSpPr>
          <p:cNvPr id="833" name="Google Shape;833;p63"/>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180340" lvl="0" marL="320040" rtl="0" algn="l">
              <a:lnSpc>
                <a:spcPct val="115000"/>
              </a:lnSpc>
              <a:spcBef>
                <a:spcPts val="0"/>
              </a:spcBef>
              <a:spcAft>
                <a:spcPts val="0"/>
              </a:spcAft>
              <a:buSzPts val="1400"/>
              <a:buChar char="●"/>
            </a:pPr>
            <a:r>
              <a:rPr lang="en">
                <a:solidFill>
                  <a:srgbClr val="FFFFFF"/>
                </a:solidFill>
                <a:highlight>
                  <a:srgbClr val="000000"/>
                </a:highlight>
                <a:latin typeface="Inconsolata Medium"/>
                <a:ea typeface="Inconsolata Medium"/>
                <a:cs typeface="Inconsolata Medium"/>
                <a:sym typeface="Inconsolata Medium"/>
              </a:rPr>
              <a:t>loc</a:t>
            </a:r>
            <a:r>
              <a:rPr lang="en"/>
              <a:t> returns data based on an index of labels/strings</a:t>
            </a:r>
            <a:endParaRPr/>
          </a:p>
          <a:p>
            <a:pPr indent="-180340" lvl="0" marL="320040" rtl="0" algn="l">
              <a:lnSpc>
                <a:spcPct val="115000"/>
              </a:lnSpc>
              <a:spcBef>
                <a:spcPts val="1000"/>
              </a:spcBef>
              <a:spcAft>
                <a:spcPts val="0"/>
              </a:spcAft>
              <a:buSzPts val="1400"/>
              <a:buChar char="●"/>
            </a:pPr>
            <a:r>
              <a:rPr lang="en">
                <a:solidFill>
                  <a:srgbClr val="FFFFFF"/>
                </a:solidFill>
                <a:highlight>
                  <a:srgbClr val="000000"/>
                </a:highlight>
                <a:latin typeface="Inconsolata Medium"/>
                <a:ea typeface="Inconsolata Medium"/>
                <a:cs typeface="Inconsolata Medium"/>
                <a:sym typeface="Inconsolata Medium"/>
              </a:rPr>
              <a:t>l</a:t>
            </a:r>
            <a:r>
              <a:rPr lang="en">
                <a:solidFill>
                  <a:srgbClr val="FFFFFF"/>
                </a:solidFill>
                <a:highlight>
                  <a:srgbClr val="000000"/>
                </a:highlight>
                <a:latin typeface="Inconsolata Medium"/>
                <a:ea typeface="Inconsolata Medium"/>
                <a:cs typeface="Inconsolata Medium"/>
                <a:sym typeface="Inconsolata Medium"/>
              </a:rPr>
              <a:t>oc</a:t>
            </a:r>
            <a:r>
              <a:rPr lang="en"/>
              <a:t> </a:t>
            </a:r>
            <a:r>
              <a:rPr lang="en"/>
              <a:t>is limited to string types and cannot be used on a numerical index. As an alternative solution, you can use the </a:t>
            </a:r>
            <a:r>
              <a:rPr lang="en">
                <a:solidFill>
                  <a:srgbClr val="FFFFFF"/>
                </a:solidFill>
                <a:highlight>
                  <a:srgbClr val="000000"/>
                </a:highlight>
                <a:latin typeface="Inconsolata Medium"/>
                <a:ea typeface="Inconsolata Medium"/>
                <a:cs typeface="Inconsolata Medium"/>
                <a:sym typeface="Inconsolata Medium"/>
              </a:rPr>
              <a:t>df.set_index()</a:t>
            </a:r>
            <a:r>
              <a:rPr lang="en"/>
              <a:t> function, passing in the desired column header for the index.</a:t>
            </a:r>
            <a:endParaRPr/>
          </a:p>
          <a:p>
            <a:pPr indent="-180340" lvl="0" marL="320040" rtl="0" algn="l">
              <a:lnSpc>
                <a:spcPct val="115000"/>
              </a:lnSpc>
              <a:spcBef>
                <a:spcPts val="1000"/>
              </a:spcBef>
              <a:spcAft>
                <a:spcPts val="1000"/>
              </a:spcAft>
              <a:buSzPts val="1400"/>
              <a:buChar char="●"/>
            </a:pPr>
            <a:r>
              <a:rPr lang="en"/>
              <a:t>Instead of using labels,  </a:t>
            </a:r>
            <a:r>
              <a:rPr lang="en">
                <a:solidFill>
                  <a:srgbClr val="FFFFFF"/>
                </a:solidFill>
                <a:highlight>
                  <a:srgbClr val="000000"/>
                </a:highlight>
                <a:latin typeface="Inconsolata Medium"/>
                <a:ea typeface="Inconsolata Medium"/>
                <a:cs typeface="Inconsolata Medium"/>
                <a:sym typeface="Inconsolata Medium"/>
              </a:rPr>
              <a:t>iloc</a:t>
            </a:r>
            <a:r>
              <a:rPr lang="en"/>
              <a:t> uses integer-based indexing for selection by position.</a:t>
            </a:r>
            <a:endParaRPr/>
          </a:p>
        </p:txBody>
      </p:sp>
      <p:pic>
        <p:nvPicPr>
          <p:cNvPr id="834" name="Google Shape;834;p63"/>
          <p:cNvPicPr preferRelativeResize="0"/>
          <p:nvPr/>
        </p:nvPicPr>
        <p:blipFill>
          <a:blip r:embed="rId3">
            <a:alphaModFix/>
          </a:blip>
          <a:stretch>
            <a:fillRect/>
          </a:stretch>
        </p:blipFill>
        <p:spPr>
          <a:xfrm>
            <a:off x="829650" y="2631400"/>
            <a:ext cx="6987252" cy="2218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40" name="Google Shape;840;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Exploring Data with </a:t>
            </a:r>
            <a:r>
              <a:rPr lang="en">
                <a:solidFill>
                  <a:schemeClr val="dk1"/>
                </a:solidFill>
                <a:highlight>
                  <a:srgbClr val="F2F5F9"/>
                </a:highlight>
                <a:latin typeface="Inconsolata Medium"/>
                <a:ea typeface="Inconsolata Medium"/>
                <a:cs typeface="Inconsolata Medium"/>
                <a:sym typeface="Inconsolata Medium"/>
              </a:rPr>
              <a:t>loc</a:t>
            </a:r>
            <a:r>
              <a:rPr lang="en">
                <a:solidFill>
                  <a:schemeClr val="dk1"/>
                </a:solidFill>
              </a:rPr>
              <a:t> and </a:t>
            </a:r>
            <a:r>
              <a:rPr lang="en">
                <a:solidFill>
                  <a:schemeClr val="dk1"/>
                </a:solidFill>
                <a:highlight>
                  <a:srgbClr val="F2F5F9"/>
                </a:highlight>
                <a:latin typeface="Inconsolata Medium"/>
                <a:ea typeface="Inconsolata Medium"/>
                <a:cs typeface="Inconsolata Medium"/>
                <a:sym typeface="Inconsolata Medium"/>
              </a:rPr>
              <a:t>iloc</a:t>
            </a:r>
            <a:endParaRPr>
              <a:solidFill>
                <a:schemeClr val="dk1"/>
              </a:solidFill>
              <a:highlight>
                <a:srgbClr val="F2F5F9"/>
              </a:highlight>
              <a:latin typeface="Inconsolata Medium"/>
              <a:ea typeface="Inconsolata Medium"/>
              <a:cs typeface="Inconsolata Medium"/>
              <a:sym typeface="Inconsolata Medium"/>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41" name="Google Shape;841;p64"/>
          <p:cNvSpPr txBox="1"/>
          <p:nvPr>
            <p:ph idx="3" type="body"/>
          </p:nvPr>
        </p:nvSpPr>
        <p:spPr>
          <a:xfrm>
            <a:off x="175" y="824775"/>
            <a:ext cx="9144000" cy="1498500"/>
          </a:xfrm>
          <a:prstGeom prst="rect">
            <a:avLst/>
          </a:prstGeom>
        </p:spPr>
        <p:txBody>
          <a:bodyPr anchorCtr="0" anchor="t" bIns="914400" lIns="457200" spcFirstLastPara="1" rIns="457200" wrap="square" tIns="0">
            <a:noAutofit/>
          </a:bodyPr>
          <a:lstStyle/>
          <a:p>
            <a:pPr indent="-199390" lvl="0" marL="320040" rtl="0" algn="l">
              <a:lnSpc>
                <a:spcPct val="115000"/>
              </a:lnSpc>
              <a:spcBef>
                <a:spcPts val="0"/>
              </a:spcBef>
              <a:spcAft>
                <a:spcPts val="0"/>
              </a:spcAft>
              <a:buSzPts val="1700"/>
              <a:buChar char="●"/>
            </a:pPr>
            <a:r>
              <a:rPr lang="en" sz="1700"/>
              <a:t>Both </a:t>
            </a:r>
            <a:r>
              <a:rPr lang="en" sz="1700">
                <a:solidFill>
                  <a:srgbClr val="FFFFFF"/>
                </a:solidFill>
                <a:highlight>
                  <a:srgbClr val="000000"/>
                </a:highlight>
                <a:latin typeface="Inconsolata Medium"/>
                <a:ea typeface="Inconsolata Medium"/>
                <a:cs typeface="Inconsolata Medium"/>
                <a:sym typeface="Inconsolata Medium"/>
              </a:rPr>
              <a:t>loc</a:t>
            </a:r>
            <a:r>
              <a:rPr lang="en" sz="1700"/>
              <a:t> and </a:t>
            </a:r>
            <a:r>
              <a:rPr lang="en" sz="1700">
                <a:solidFill>
                  <a:srgbClr val="FFFFFF"/>
                </a:solidFill>
                <a:highlight>
                  <a:srgbClr val="000000"/>
                </a:highlight>
                <a:latin typeface="Inconsolata Medium"/>
                <a:ea typeface="Inconsolata Medium"/>
                <a:cs typeface="Inconsolata Medium"/>
                <a:sym typeface="Inconsolata Medium"/>
              </a:rPr>
              <a:t>iloc</a:t>
            </a:r>
            <a:r>
              <a:rPr lang="en" sz="1700"/>
              <a:t> use brackets that contain the desired rows, followed by a comma and the desired columns. </a:t>
            </a:r>
            <a:endParaRPr sz="1700"/>
          </a:p>
          <a:p>
            <a:pPr indent="-199390" lvl="0" marL="320040" rtl="0" algn="l">
              <a:lnSpc>
                <a:spcPct val="115000"/>
              </a:lnSpc>
              <a:spcBef>
                <a:spcPts val="1000"/>
              </a:spcBef>
              <a:spcAft>
                <a:spcPts val="1000"/>
              </a:spcAft>
              <a:buSzPts val="1700"/>
              <a:buChar char="●"/>
            </a:pPr>
            <a:r>
              <a:rPr lang="en" sz="1700"/>
              <a:t>For example, </a:t>
            </a:r>
            <a:r>
              <a:rPr lang="en" sz="1700">
                <a:solidFill>
                  <a:srgbClr val="FFFFFF"/>
                </a:solidFill>
                <a:highlight>
                  <a:srgbClr val="000000"/>
                </a:highlight>
                <a:latin typeface="Inconsolata Medium"/>
                <a:ea typeface="Inconsolata Medium"/>
                <a:cs typeface="Inconsolata Medium"/>
                <a:sym typeface="Inconsolata Medium"/>
              </a:rPr>
              <a:t>loc[“ADDINGTON”, “STREET FULL NAME”]</a:t>
            </a:r>
            <a:r>
              <a:rPr lang="en" sz="1700"/>
              <a:t> or </a:t>
            </a:r>
            <a:r>
              <a:rPr lang="en" sz="1700">
                <a:solidFill>
                  <a:srgbClr val="FFFFFF"/>
                </a:solidFill>
                <a:highlight>
                  <a:srgbClr val="000000"/>
                </a:highlight>
                <a:latin typeface="Inconsolata Medium"/>
                <a:ea typeface="Inconsolata Medium"/>
                <a:cs typeface="Inconsolata Medium"/>
                <a:sym typeface="Inconsolata Medium"/>
              </a:rPr>
              <a:t>iloc[3,1]</a:t>
            </a:r>
            <a:endParaRPr sz="1700">
              <a:solidFill>
                <a:srgbClr val="FFFFFF"/>
              </a:solidFill>
              <a:highlight>
                <a:srgbClr val="000000"/>
              </a:highlight>
              <a:latin typeface="Inconsolata Medium"/>
              <a:ea typeface="Inconsolata Medium"/>
              <a:cs typeface="Inconsolata Medium"/>
              <a:sym typeface="Inconsolata Medium"/>
            </a:endParaRPr>
          </a:p>
        </p:txBody>
      </p:sp>
      <p:pic>
        <p:nvPicPr>
          <p:cNvPr id="842" name="Google Shape;842;p64"/>
          <p:cNvPicPr preferRelativeResize="0"/>
          <p:nvPr/>
        </p:nvPicPr>
        <p:blipFill>
          <a:blip r:embed="rId3">
            <a:alphaModFix/>
          </a:blip>
          <a:stretch>
            <a:fillRect/>
          </a:stretch>
        </p:blipFill>
        <p:spPr>
          <a:xfrm>
            <a:off x="152400" y="2163975"/>
            <a:ext cx="8839199" cy="16309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48" name="Google Shape;848;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Exploring Data with </a:t>
            </a:r>
            <a:r>
              <a:rPr lang="en">
                <a:solidFill>
                  <a:schemeClr val="dk1"/>
                </a:solidFill>
                <a:highlight>
                  <a:srgbClr val="F2F5F9"/>
                </a:highlight>
                <a:latin typeface="Inconsolata Medium"/>
                <a:ea typeface="Inconsolata Medium"/>
                <a:cs typeface="Inconsolata Medium"/>
                <a:sym typeface="Inconsolata Medium"/>
              </a:rPr>
              <a:t>loc</a:t>
            </a:r>
            <a:r>
              <a:rPr lang="en">
                <a:solidFill>
                  <a:schemeClr val="dk1"/>
                </a:solidFill>
              </a:rPr>
              <a:t> and </a:t>
            </a:r>
            <a:r>
              <a:rPr lang="en">
                <a:solidFill>
                  <a:schemeClr val="dk1"/>
                </a:solidFill>
                <a:highlight>
                  <a:srgbClr val="F2F5F9"/>
                </a:highlight>
                <a:latin typeface="Inconsolata Medium"/>
                <a:ea typeface="Inconsolata Medium"/>
                <a:cs typeface="Inconsolata Medium"/>
                <a:sym typeface="Inconsolata Medium"/>
              </a:rPr>
              <a:t>iloc</a:t>
            </a:r>
            <a:endParaRPr>
              <a:solidFill>
                <a:schemeClr val="dk1"/>
              </a:solidFill>
              <a:highlight>
                <a:srgbClr val="F2F5F9"/>
              </a:highlight>
              <a:latin typeface="Inconsolata Medium"/>
              <a:ea typeface="Inconsolata Medium"/>
              <a:cs typeface="Inconsolata Medium"/>
              <a:sym typeface="Inconsolata Medium"/>
            </a:endParaRPr>
          </a:p>
          <a:p>
            <a:pPr indent="0" lvl="0" marL="0" rtl="0" algn="l">
              <a:spcBef>
                <a:spcPts val="0"/>
              </a:spcBef>
              <a:spcAft>
                <a:spcPts val="0"/>
              </a:spcAft>
              <a:buNone/>
            </a:pPr>
            <a:r>
              <a:t/>
            </a:r>
            <a:endParaRPr/>
          </a:p>
        </p:txBody>
      </p:sp>
      <p:sp>
        <p:nvSpPr>
          <p:cNvPr id="849" name="Google Shape;849;p65"/>
          <p:cNvSpPr txBox="1"/>
          <p:nvPr>
            <p:ph idx="3" type="body"/>
          </p:nvPr>
        </p:nvSpPr>
        <p:spPr>
          <a:xfrm>
            <a:off x="175" y="824775"/>
            <a:ext cx="9144000" cy="14985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700"/>
              <a:t>Both methods allow us to select a range of columns and rows by providing a list.</a:t>
            </a:r>
            <a:endParaRPr sz="1700"/>
          </a:p>
          <a:p>
            <a:pPr indent="0" lvl="0" marL="0" rtl="0" algn="l">
              <a:lnSpc>
                <a:spcPct val="115000"/>
              </a:lnSpc>
              <a:spcBef>
                <a:spcPts val="1000"/>
              </a:spcBef>
              <a:spcAft>
                <a:spcPts val="1000"/>
              </a:spcAft>
              <a:buNone/>
            </a:pPr>
            <a:r>
              <a:rPr lang="en" sz="1700"/>
              <a:t>We can also use a colon to tell Pandas to look for a range. </a:t>
            </a:r>
            <a:endParaRPr sz="1700"/>
          </a:p>
        </p:txBody>
      </p:sp>
      <p:pic>
        <p:nvPicPr>
          <p:cNvPr id="850" name="Google Shape;850;p65"/>
          <p:cNvPicPr preferRelativeResize="0"/>
          <p:nvPr/>
        </p:nvPicPr>
        <p:blipFill>
          <a:blip r:embed="rId3">
            <a:alphaModFix/>
          </a:blip>
          <a:stretch>
            <a:fillRect/>
          </a:stretch>
        </p:blipFill>
        <p:spPr>
          <a:xfrm>
            <a:off x="767750" y="1658174"/>
            <a:ext cx="5679427" cy="3258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56" name="Google Shape;856;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Exploring Data with </a:t>
            </a:r>
            <a:r>
              <a:rPr lang="en">
                <a:solidFill>
                  <a:schemeClr val="dk1"/>
                </a:solidFill>
                <a:highlight>
                  <a:srgbClr val="F2F5F9"/>
                </a:highlight>
                <a:latin typeface="Inconsolata Medium"/>
                <a:ea typeface="Inconsolata Medium"/>
                <a:cs typeface="Inconsolata Medium"/>
                <a:sym typeface="Inconsolata Medium"/>
              </a:rPr>
              <a:t>loc</a:t>
            </a:r>
            <a:r>
              <a:rPr lang="en">
                <a:solidFill>
                  <a:schemeClr val="dk1"/>
                </a:solidFill>
              </a:rPr>
              <a:t> and </a:t>
            </a:r>
            <a:r>
              <a:rPr lang="en">
                <a:solidFill>
                  <a:schemeClr val="dk1"/>
                </a:solidFill>
                <a:highlight>
                  <a:srgbClr val="F2F5F9"/>
                </a:highlight>
                <a:latin typeface="Inconsolata Medium"/>
                <a:ea typeface="Inconsolata Medium"/>
                <a:cs typeface="Inconsolata Medium"/>
                <a:sym typeface="Inconsolata Medium"/>
              </a:rPr>
              <a:t>iloc</a:t>
            </a:r>
            <a:endParaRPr>
              <a:solidFill>
                <a:schemeClr val="dk1"/>
              </a:solidFill>
              <a:highlight>
                <a:srgbClr val="F2F5F9"/>
              </a:highlight>
              <a:latin typeface="Inconsolata Medium"/>
              <a:ea typeface="Inconsolata Medium"/>
              <a:cs typeface="Inconsolata Medium"/>
              <a:sym typeface="Inconsolata Medium"/>
            </a:endParaRPr>
          </a:p>
          <a:p>
            <a:pPr indent="0" lvl="0" marL="0" rtl="0" algn="l">
              <a:spcBef>
                <a:spcPts val="0"/>
              </a:spcBef>
              <a:spcAft>
                <a:spcPts val="0"/>
              </a:spcAft>
              <a:buNone/>
            </a:pPr>
            <a:r>
              <a:t/>
            </a:r>
            <a:endParaRPr/>
          </a:p>
        </p:txBody>
      </p:sp>
      <p:sp>
        <p:nvSpPr>
          <p:cNvPr id="857" name="Google Shape;857;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passing in a colon by itself, </a:t>
            </a:r>
            <a:r>
              <a:rPr lang="en">
                <a:solidFill>
                  <a:srgbClr val="FFFFFF"/>
                </a:solidFill>
                <a:highlight>
                  <a:srgbClr val="000000"/>
                </a:highlight>
                <a:latin typeface="Inconsolata Medium"/>
                <a:ea typeface="Inconsolata Medium"/>
                <a:cs typeface="Inconsolata Medium"/>
                <a:sym typeface="Inconsolata Medium"/>
              </a:rPr>
              <a:t>loc</a:t>
            </a:r>
            <a:r>
              <a:rPr lang="en"/>
              <a:t> and </a:t>
            </a:r>
            <a:r>
              <a:rPr lang="en">
                <a:solidFill>
                  <a:srgbClr val="FFFFFF"/>
                </a:solidFill>
                <a:highlight>
                  <a:srgbClr val="000000"/>
                </a:highlight>
                <a:latin typeface="Inconsolata Medium"/>
                <a:ea typeface="Inconsolata Medium"/>
                <a:cs typeface="Inconsolata Medium"/>
                <a:sym typeface="Inconsolata Medium"/>
              </a:rPr>
              <a:t>iloc</a:t>
            </a:r>
            <a:r>
              <a:rPr lang="en"/>
              <a:t> will select all rows or columns depending on where the colon is placed in relation to the comma. </a:t>
            </a:r>
            <a:endParaRPr/>
          </a:p>
        </p:txBody>
      </p:sp>
      <p:pic>
        <p:nvPicPr>
          <p:cNvPr id="858" name="Google Shape;858;p66"/>
          <p:cNvPicPr preferRelativeResize="0"/>
          <p:nvPr/>
        </p:nvPicPr>
        <p:blipFill>
          <a:blip r:embed="rId3">
            <a:alphaModFix/>
          </a:blip>
          <a:stretch>
            <a:fillRect/>
          </a:stretch>
        </p:blipFill>
        <p:spPr>
          <a:xfrm>
            <a:off x="152400" y="1455200"/>
            <a:ext cx="8839200" cy="263167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67"/>
          <p:cNvSpPr txBox="1"/>
          <p:nvPr>
            <p:ph type="title"/>
          </p:nvPr>
        </p:nvSpPr>
        <p:spPr>
          <a:xfrm>
            <a:off x="25" y="274800"/>
            <a:ext cx="8608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100">
                <a:solidFill>
                  <a:srgbClr val="000000"/>
                </a:solidFill>
                <a:highlight>
                  <a:srgbClr val="F2F5F9"/>
                </a:highlight>
                <a:latin typeface="Inconsolata Medium"/>
                <a:ea typeface="Inconsolata Medium"/>
                <a:cs typeface="Inconsolata Medium"/>
                <a:sym typeface="Inconsolata Medium"/>
              </a:rPr>
              <a:t>loc</a:t>
            </a:r>
            <a:r>
              <a:rPr lang="en" sz="3100"/>
              <a:t> and </a:t>
            </a:r>
            <a:r>
              <a:rPr lang="en" sz="3100">
                <a:solidFill>
                  <a:srgbClr val="000000"/>
                </a:solidFill>
                <a:highlight>
                  <a:srgbClr val="F2F5F9"/>
                </a:highlight>
                <a:latin typeface="Inconsolata Medium"/>
                <a:ea typeface="Inconsolata Medium"/>
                <a:cs typeface="Inconsolata Medium"/>
                <a:sym typeface="Inconsolata Medium"/>
              </a:rPr>
              <a:t>iloc</a:t>
            </a:r>
            <a:r>
              <a:rPr lang="en" sz="3100"/>
              <a:t> </a:t>
            </a:r>
            <a:r>
              <a:rPr lang="en" sz="3100"/>
              <a:t>can be used to conditionally filter rows of data based on the values within a column. </a:t>
            </a:r>
            <a:endParaRPr sz="3100"/>
          </a:p>
        </p:txBody>
      </p:sp>
      <p:sp>
        <p:nvSpPr>
          <p:cNvPr id="864" name="Google Shape;864;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